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1"/>
  </p:notesMasterIdLst>
  <p:sldIdLst>
    <p:sldId id="1377" r:id="rId5"/>
    <p:sldId id="283" r:id="rId6"/>
    <p:sldId id="1381" r:id="rId7"/>
    <p:sldId id="322" r:id="rId8"/>
    <p:sldId id="1383" r:id="rId9"/>
    <p:sldId id="1384" r:id="rId10"/>
  </p:sldIdLst>
  <p:sldSz cx="12192000" cy="6858000"/>
  <p:notesSz cx="6858000" cy="9144000"/>
  <p:embeddedFontLst>
    <p:embeddedFont>
      <p:font typeface="Neue Haas Grotesk Text Pro" panose="020B0504020202020204" pitchFamily="34" charset="-18"/>
      <p:regular r:id="rId12"/>
      <p:bold r:id="rId13"/>
      <p:italic r:id="rId14"/>
      <p:boldItalic r:id="rId15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F9B"/>
    <a:srgbClr val="282970"/>
    <a:srgbClr val="1B1C4C"/>
    <a:srgbClr val="F3F3F3"/>
    <a:srgbClr val="1E1F4E"/>
    <a:srgbClr val="F8DFC9"/>
    <a:srgbClr val="C5EC9B"/>
    <a:srgbClr val="FFF3D9"/>
    <a:srgbClr val="161743"/>
    <a:srgbClr val="242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49114-C09C-009E-44CF-63144ED5BBF5}" v="498" dt="2026-09-04T10:26:47.417"/>
    <p1510:client id="{9AA4BE07-E466-4480-A322-C704899F3495}" v="992" dt="2026-09-04T13:26:28.377"/>
    <p1510:client id="{B77899AF-90B0-B036-4A2D-6F55DBF4F942}" v="44" dt="2026-09-04T09:13:26.489"/>
    <p1510:client id="{B8F50180-E8A3-3025-3701-883D8B62AF6C}" v="376" dt="2026-09-03T14:13:07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7D818-57E8-4B48-929D-B7B9B666247B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D78A9-61CC-F34F-B1DE-522EA4E7294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50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075B7-6FB7-DBBD-EDF3-0528DD33A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9DF1445-E983-660A-667B-CC0B680C4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DB011F9-465D-B94E-52BA-E3AC128BC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A84820-C3B5-6C12-348E-E4CADFF83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135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6473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74D9D-4316-A847-0000-DF37D1A8E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B6C7F75-5A37-B1FB-8D55-B84D8E1EA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D4D05CF-886B-8F80-EA67-AF7A268D9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9801C19-594B-D26C-77E6-8DE716D9F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928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DD9CF-B018-0FAD-A087-2226FA003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1B67E2F-60B8-DC24-BEA0-DD9B27148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1B5B39C-41F2-014E-0382-0DE36E825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AA4B084-1FF5-CB9F-BE62-BC837D680C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9933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AAB19-3690-8B8E-2F2B-850FE1500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0056B4A-CDAA-6C3B-B42A-88542F8F8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BFC5D93-CD97-3775-CE95-1128EF797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947394A-BFDA-421F-50FF-106AE01A9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373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8950C-E692-78BF-8D31-7C575C17E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F031CA0-F58E-58E4-B823-BEDB872EA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B8C58FB-ABED-093E-134F-4A8DF38B8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F8A2469-DB38-1D33-2F3B-36CE1A240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275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A9413A-3920-4838-829A-CD8F7F0E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9EC0A4C-250D-1D82-E121-756DF24C9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85453A-2826-19EB-8698-9F6EC8FD4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3F96C4-7CBF-697B-7AD6-309E95A2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BDDCED2-DADE-0682-D8AF-9D308A23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898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5321C5-EEE1-23E4-137C-334E3E866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AB9C9A-F223-8B62-0E39-B7B5CBFC4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42C726-5319-DCD9-C82C-BE7FD3BB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E99D18-3176-97FF-D0C3-0A3B26C6F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422FD9-0FDC-DB18-3A24-89FD398B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539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757F43-BA6B-0C87-B198-56D8CE3E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FA715B-9435-34FB-4BF9-081BEC438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815314-43F1-E37C-42BB-A2A153905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D40428-5899-8636-1C58-0E30E6FCD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1D6A6A-3853-869B-9A39-224521EB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32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675A61-06A0-385C-ACD1-685A4B96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9727F2-CF93-D2AC-71F5-606F52F72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3F9286E-C438-F40E-E563-ED136574F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E5C5546-4F06-B247-F62B-4E9191DC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524A36D-4BBD-C5CC-34E0-18EDED5D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7FA638-8924-4E85-2813-DFF863DB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603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7322C0-CBF0-98DD-49E2-D3121449F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077C471-87E0-14F0-FCE0-3D5175AD5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1BBF01-B7B6-3B1E-5DB5-16DF765D4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5508104-EC1E-5A4B-007B-B150BEF3C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D344726-5D04-3A35-F5C8-34B296ED7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1D4650C-5890-9AE0-F47C-7B09237F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BFED25B-4F96-48E7-2FA3-8907C7B2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0E3DE7D-8046-2F4A-E964-F659CE3A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14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41A074-4BCD-02BE-2D60-C8CAA97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E330101-12C0-AA54-C4D0-25C36334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A9D38BD-A5EA-ED8C-E237-D539D860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F48541F-3FAF-B9B9-EC4C-F2E4D41C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85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3B6D057-076F-CC46-4B89-31B7FAB19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AE06B14-6B12-96BE-182E-84CA6237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BBAE12-25A5-1757-2E8F-6E99EB30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699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6F25F1-B128-BB9F-094A-A78DCE5D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375A87-F53A-3F18-BB74-60D32A837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84AA6AE-8E64-CDB7-0C1E-10CF34DF2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19460EE-FEC0-91DD-C710-CB1A0DE9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D63C6E6-AFB1-0865-A118-6104A124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1CCF365-7CE9-A681-F8BB-BAAE12EF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2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E991E1-E11D-4E64-7B0F-21794B85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9081BCB-ECBB-5D1E-4067-E906DD0A5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DC581E8-5E60-C3CC-CCF8-B2812C437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97B07D-88AA-20D6-FD8D-89BB11BB5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DDD54D2-A826-305C-C04C-B22EFAF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8045E1-FB3A-F97B-8477-3D69D5694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94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EA802E-1291-F87C-4512-73CFC740E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6E6E280-4DF4-23D3-74CA-F07C1A097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D39CE5-80A8-C321-CC49-B5A8C643B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CA823E-7E31-3F7D-718A-A9C94ABA4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AE71B3-3630-237D-EF0A-BE03E6A0F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161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F8D059F-FB27-2039-BEE8-82FAC9649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59E5C6B-AF1C-E4A3-9A3D-DE5DB807B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AD1D26-DD22-5F2C-4F5A-9CC2F0818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99F6BF-A9B2-FE88-C3EB-567A6433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44C4E1-FFA0-D3CF-1EEA-3F411FD11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5056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over_photo_circle_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5CB4A4-7435-1A41-8813-A7FFEC34F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Picture 2" descr="A blue circ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F0CFD48-64F3-56E8-20FC-87BFA760AB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1543" y="-22551"/>
            <a:ext cx="632045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43803D-31FA-692F-1CDF-A332274BC332}"/>
              </a:ext>
            </a:extLst>
          </p:cNvPr>
          <p:cNvSpPr txBox="1"/>
          <p:nvPr/>
        </p:nvSpPr>
        <p:spPr>
          <a:xfrm>
            <a:off x="288559" y="6532236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© 202</a:t>
            </a:r>
            <a:r>
              <a:rPr lang="pl-PL" sz="7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6</a:t>
            </a:r>
            <a:r>
              <a:rPr lang="en-US" sz="7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B856112-0A8A-CB47-1E64-93477A68A7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65673" y="321957"/>
            <a:ext cx="4924345" cy="4924347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BB1AF6-DC78-953A-74B3-4393988782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60" y="635035"/>
            <a:ext cx="6689729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8E6DAE2-C337-A8F2-2082-DE6607D24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60" y="3114709"/>
            <a:ext cx="6689729" cy="83788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3FFCF2-AF1F-04A2-F663-6DDE4D2FD0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2" y="5695246"/>
            <a:ext cx="1219199" cy="517172"/>
          </a:xfrm>
          <a:prstGeom prst="rect">
            <a:avLst/>
          </a:prstGeom>
        </p:spPr>
      </p:pic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1CD72098-8A9C-6DDA-623D-88ACA639D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8559" y="4192468"/>
            <a:ext cx="6689728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457189" indent="0">
              <a:buNone/>
              <a:defRPr sz="1200" b="1">
                <a:solidFill>
                  <a:schemeClr val="bg1"/>
                </a:solidFill>
              </a:defRPr>
            </a:lvl2pPr>
            <a:lvl3pPr marL="914377" indent="0">
              <a:buNone/>
              <a:defRPr sz="1200" b="1">
                <a:solidFill>
                  <a:schemeClr val="bg1"/>
                </a:solidFill>
              </a:defRPr>
            </a:lvl3pPr>
            <a:lvl4pPr marL="1371566" indent="0">
              <a:buNone/>
              <a:defRPr sz="1200" b="1">
                <a:solidFill>
                  <a:schemeClr val="bg1"/>
                </a:solidFill>
              </a:defRPr>
            </a:lvl4pPr>
            <a:lvl5pPr marL="1828754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5D2957D4-81EB-DC26-6463-5EADF1A255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559" y="4560604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189" indent="0">
              <a:buNone/>
              <a:defRPr sz="1200" b="1">
                <a:solidFill>
                  <a:schemeClr val="bg1"/>
                </a:solidFill>
              </a:defRPr>
            </a:lvl2pPr>
            <a:lvl3pPr marL="914377" indent="0">
              <a:buNone/>
              <a:defRPr sz="1200" b="1">
                <a:solidFill>
                  <a:schemeClr val="bg1"/>
                </a:solidFill>
              </a:defRPr>
            </a:lvl3pPr>
            <a:lvl4pPr marL="1371566" indent="0">
              <a:buNone/>
              <a:defRPr sz="1200" b="1">
                <a:solidFill>
                  <a:schemeClr val="bg1"/>
                </a:solidFill>
              </a:defRPr>
            </a:lvl4pPr>
            <a:lvl5pPr marL="1828754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Title/Department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D6FB9EEA-C3E3-431A-8CBC-F0DB2F54B5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9" y="5110169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189" indent="0">
              <a:buNone/>
              <a:defRPr sz="1200" b="1">
                <a:solidFill>
                  <a:schemeClr val="bg1"/>
                </a:solidFill>
              </a:defRPr>
            </a:lvl2pPr>
            <a:lvl3pPr marL="914377" indent="0">
              <a:buNone/>
              <a:defRPr sz="1200" b="1">
                <a:solidFill>
                  <a:schemeClr val="bg1"/>
                </a:solidFill>
              </a:defRPr>
            </a:lvl3pPr>
            <a:lvl4pPr marL="1371566" indent="0">
              <a:buNone/>
              <a:defRPr sz="1200" b="1">
                <a:solidFill>
                  <a:schemeClr val="bg1"/>
                </a:solidFill>
              </a:defRPr>
            </a:lvl4pPr>
            <a:lvl5pPr marL="1828754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89041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9EF8EDE-5FF6-43D9-49A1-D487723A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07C2FE-6CF4-0AE4-ACC2-0F91549C3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3BA6B5-CDBA-5705-6B19-31C396C6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C8F16B-6BC2-CF31-2032-494B972D4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0774D5-B861-EEF6-B65D-29DA7E8F8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32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11" Type="http://schemas.openxmlformats.org/officeDocument/2006/relationships/image" Target="../media/image12.png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4.emf"/><Relationship Id="rId7" Type="http://schemas.openxmlformats.org/officeDocument/2006/relationships/image" Target="../media/image14.png"/><Relationship Id="rId12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11" Type="http://schemas.openxmlformats.org/officeDocument/2006/relationships/image" Target="../media/image18.png"/><Relationship Id="rId5" Type="http://schemas.openxmlformats.org/officeDocument/2006/relationships/image" Target="../media/image6.emf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jpeg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11" Type="http://schemas.openxmlformats.org/officeDocument/2006/relationships/image" Target="../media/image26.png"/><Relationship Id="rId5" Type="http://schemas.openxmlformats.org/officeDocument/2006/relationships/image" Target="../media/image6.emf"/><Relationship Id="rId10" Type="http://schemas.openxmlformats.org/officeDocument/2006/relationships/image" Target="../media/image25.jpe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AC0C5-012E-D83C-8E4B-D76DEA956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144B3E6C-9690-7D0E-E228-6E8562A9B03D}"/>
              </a:ext>
            </a:extLst>
          </p:cNvPr>
          <p:cNvSpPr/>
          <p:nvPr/>
        </p:nvSpPr>
        <p:spPr>
          <a:xfrm>
            <a:off x="0" y="0"/>
            <a:ext cx="1218870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2CBE8F2E-D3A9-C51E-80E8-2929551C8C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</a:blip>
          <a:srcRect t="13866"/>
          <a:stretch/>
        </p:blipFill>
        <p:spPr>
          <a:xfrm>
            <a:off x="9301985" y="0"/>
            <a:ext cx="2150254" cy="2315140"/>
          </a:xfrm>
          <a:prstGeom prst="rect">
            <a:avLst/>
          </a:prstGeom>
          <a:noFill/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A7B5FAFC-FC2D-98EC-4256-5830BFF5BA84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1</a:t>
            </a:fld>
            <a:endParaRPr lang="pl-PL" sz="1300">
              <a:latin typeface="Neue Haas Grotesk Text Pro" panose="020B050402020202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B4046F7-72C5-1366-D6E4-63505D04D621}"/>
              </a:ext>
            </a:extLst>
          </p:cNvPr>
          <p:cNvSpPr txBox="1"/>
          <p:nvPr/>
        </p:nvSpPr>
        <p:spPr>
          <a:xfrm>
            <a:off x="1020506" y="3090114"/>
            <a:ext cx="9147622" cy="12157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500" b="1" dirty="0">
                <a:solidFill>
                  <a:schemeClr val="bg1"/>
                </a:solidFill>
                <a:latin typeface="Neue Haas Grotesk Text Pro"/>
              </a:rPr>
              <a:t>AVIA GO</a:t>
            </a:r>
            <a:br>
              <a:rPr lang="pl-PL" sz="4500" b="1" dirty="0">
                <a:solidFill>
                  <a:schemeClr val="bg1"/>
                </a:solidFill>
                <a:latin typeface="Neue Haas Grotesk Text Pro"/>
              </a:rPr>
            </a:br>
            <a:r>
              <a:rPr lang="pl-PL" sz="2800" dirty="0">
                <a:solidFill>
                  <a:schemeClr val="bg1"/>
                </a:solidFill>
                <a:latin typeface="Neue Haas Grotesk Text Pro"/>
              </a:rPr>
              <a:t>Wyniki i dalszy rozwój</a:t>
            </a:r>
            <a:endParaRPr lang="pl-PL" sz="7000" b="1" dirty="0">
              <a:solidFill>
                <a:schemeClr val="bg1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B41893B-547C-E017-230E-79521DE7001B}"/>
              </a:ext>
            </a:extLst>
          </p:cNvPr>
          <p:cNvSpPr txBox="1"/>
          <p:nvPr/>
        </p:nvSpPr>
        <p:spPr>
          <a:xfrm>
            <a:off x="1020505" y="5383049"/>
            <a:ext cx="10406901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Neue Haas Grotesk Text Pro"/>
              </a:rPr>
              <a:t>Adrian Oleksiewicz </a:t>
            </a:r>
            <a:r>
              <a:rPr lang="pl-PL" sz="1600" dirty="0">
                <a:solidFill>
                  <a:schemeClr val="bg1"/>
                </a:solidFill>
                <a:latin typeface="Neue Haas Grotesk Text Pro"/>
              </a:rPr>
              <a:t>- </a:t>
            </a:r>
            <a:r>
              <a:rPr lang="pl-PL" sz="1600" i="1" dirty="0">
                <a:solidFill>
                  <a:schemeClr val="bg1"/>
                </a:solidFill>
                <a:latin typeface="Neue Haas Grotesk Text Pro"/>
              </a:rPr>
              <a:t>Specjalista ds. Aplikacji Mobilnej i Programów </a:t>
            </a:r>
            <a:r>
              <a:rPr lang="pl-PL" sz="1600" i="1" dirty="0" err="1">
                <a:solidFill>
                  <a:schemeClr val="bg1"/>
                </a:solidFill>
                <a:latin typeface="Neue Haas Grotesk Text Pro"/>
              </a:rPr>
              <a:t>Lojalnoścowych</a:t>
            </a:r>
            <a:r>
              <a:rPr lang="pl-PL" sz="1600" i="1" dirty="0">
                <a:solidFill>
                  <a:schemeClr val="bg1"/>
                </a:solidFill>
                <a:latin typeface="Neue Haas Grotesk Text Pro"/>
              </a:rPr>
              <a:t>, UNIMOT S.A.</a:t>
            </a:r>
          </a:p>
          <a:p>
            <a:endParaRPr lang="pl-PL" sz="2400" dirty="0">
              <a:solidFill>
                <a:schemeClr val="bg1"/>
              </a:solidFill>
              <a:latin typeface="Neue Haas Grotesk Text Pro" panose="020B0504020202020204" pitchFamily="34" charset="0"/>
            </a:endParaRPr>
          </a:p>
          <a:p>
            <a:br>
              <a:rPr lang="pl-PL" sz="1600" dirty="0">
                <a:latin typeface="Neue Haas Grotesk Text Pro"/>
              </a:rPr>
            </a:br>
            <a:endParaRPr lang="pl-PL" sz="1600" dirty="0">
              <a:solidFill>
                <a:schemeClr val="bg1"/>
              </a:solidFill>
              <a:latin typeface="Neue Haas Grotesk Text Pro"/>
            </a:endParaRPr>
          </a:p>
          <a:p>
            <a:endParaRPr lang="pl-PL" sz="2800" i="1" dirty="0">
              <a:solidFill>
                <a:schemeClr val="bg1"/>
              </a:solidFill>
              <a:latin typeface="Neue Haas Grotesk Tex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30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>
            <a:extLst>
              <a:ext uri="{FF2B5EF4-FFF2-40B4-BE49-F238E27FC236}">
                <a16:creationId xmlns:a16="http://schemas.microsoft.com/office/drawing/2014/main" id="{B750B7AA-A8C5-ED1B-40BD-DCD33010D3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6631A5F-768B-35D4-25C8-4534637BE3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429250F-3C6F-3E25-116E-47C775FDD79C}"/>
              </a:ext>
            </a:extLst>
          </p:cNvPr>
          <p:cNvSpPr txBox="1"/>
          <p:nvPr/>
        </p:nvSpPr>
        <p:spPr>
          <a:xfrm>
            <a:off x="598857" y="535018"/>
            <a:ext cx="604138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200" b="1" dirty="0">
                <a:latin typeface="Neue Haas Grotesk Text Pro"/>
              </a:rPr>
              <a:t>AVIA GO </a:t>
            </a:r>
            <a:r>
              <a:rPr lang="pl-PL" sz="2800" b="1" dirty="0">
                <a:latin typeface="Neue Haas Grotesk Text Pro"/>
              </a:rPr>
              <a:t>w liczbach</a:t>
            </a:r>
            <a:endParaRPr lang="pl-PL" sz="2800" dirty="0">
              <a:latin typeface="Neue Haas Grotesk Text Pro"/>
            </a:endParaRPr>
          </a:p>
          <a:p>
            <a:endParaRPr lang="pl-PL" sz="4200" b="1" dirty="0">
              <a:latin typeface="Neue Haas Grotesk Text Pro" panose="020B05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746D910-0633-DBD2-960A-0EF2E180F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86D88B0-6361-B8C8-13D6-34F0AD6775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307BC90-F2B6-0ED5-F845-10D73A6BCD12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2</a:t>
            </a:fld>
            <a:endParaRPr lang="pl-PL" sz="1300" dirty="0">
              <a:latin typeface="Neue Haas Grotesk Text Pro" panose="020B05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DC998B0-C1AD-FF8E-DEE6-F162CD1FED85}"/>
              </a:ext>
            </a:extLst>
          </p:cNvPr>
          <p:cNvSpPr txBox="1"/>
          <p:nvPr/>
        </p:nvSpPr>
        <p:spPr>
          <a:xfrm>
            <a:off x="1565270" y="2581887"/>
            <a:ext cx="3715551" cy="91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/>
              </a:rPr>
              <a:t>235 000 </a:t>
            </a:r>
            <a:r>
              <a:rPr lang="pl-PL" sz="1400" b="1" dirty="0">
                <a:latin typeface="Neue Haas Grotesk Text Pro"/>
              </a:rPr>
              <a:t>użytkowników AVIA GO</a:t>
            </a: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/>
              </a:rPr>
              <a:t>+55 000 nowych użytkowników </a:t>
            </a:r>
            <a:br>
              <a:rPr lang="pl-PL" sz="1400" dirty="0">
                <a:latin typeface="Neue Haas Grotesk Text Pro"/>
              </a:rPr>
            </a:br>
            <a:r>
              <a:rPr lang="pl-PL" sz="1400" dirty="0">
                <a:latin typeface="Neue Haas Grotesk Text Pro"/>
              </a:rPr>
              <a:t>od września 2025</a:t>
            </a:r>
            <a:endParaRPr lang="pl-PL" sz="1400" dirty="0">
              <a:latin typeface="Neue Haas Grotesk Text Pro" panose="020B0504020202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25E9204-72EC-EDF4-E900-12455B2E9F01}"/>
              </a:ext>
            </a:extLst>
          </p:cNvPr>
          <p:cNvSpPr txBox="1"/>
          <p:nvPr/>
        </p:nvSpPr>
        <p:spPr>
          <a:xfrm>
            <a:off x="1565269" y="4168297"/>
            <a:ext cx="3372491" cy="91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/>
              </a:rPr>
              <a:t>3133</a:t>
            </a:r>
            <a:r>
              <a:rPr lang="pl-PL" sz="1400" b="1" dirty="0">
                <a:latin typeface="Neue Haas Grotesk Text Pro"/>
              </a:rPr>
              <a:t> użytkowników na stacje</a:t>
            </a:r>
            <a:endParaRPr lang="pl-PL" sz="1400" b="1" u="none" strike="noStrike" dirty="0">
              <a:effectLst/>
              <a:latin typeface="Neue Haas Grotesk Text Pro" panose="020B0504020202020204" pitchFamily="34" charset="0"/>
            </a:endParaRP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 panose="020B0504020202020204" pitchFamily="34" charset="0"/>
              </a:rPr>
              <a:t>Średnio przypada 3133 użytkowników na jedną stacje w programie AVIA GO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796BA80-CF42-4FD8-9CA0-4BEC2CEEDE8E}"/>
              </a:ext>
            </a:extLst>
          </p:cNvPr>
          <p:cNvSpPr txBox="1"/>
          <p:nvPr/>
        </p:nvSpPr>
        <p:spPr>
          <a:xfrm>
            <a:off x="6244694" y="2580612"/>
            <a:ext cx="3715551" cy="91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 panose="020B0504020202020204" pitchFamily="34" charset="0"/>
              </a:rPr>
              <a:t>75</a:t>
            </a:r>
            <a:r>
              <a:rPr lang="pl-PL" sz="1400" b="1" dirty="0">
                <a:latin typeface="Neue Haas Grotesk Text Pro" panose="020B0504020202020204" pitchFamily="34" charset="0"/>
              </a:rPr>
              <a:t> stacji w programie AVIA GO</a:t>
            </a:r>
            <a:endParaRPr lang="pl-PL" sz="1400" b="1" u="none" strike="noStrike" dirty="0">
              <a:effectLst/>
              <a:latin typeface="Neue Haas Grotesk Text Pro" panose="020B0504020202020204" pitchFamily="34" charset="0"/>
            </a:endParaRP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 panose="020B0504020202020204" pitchFamily="34" charset="0"/>
              </a:rPr>
              <a:t>+20 stacji od września 2025</a:t>
            </a: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 panose="020B0504020202020204" pitchFamily="34" charset="0"/>
              </a:rPr>
              <a:t>+8 stacji w trakcie integracji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A530F69-E8E5-6196-22CB-BF93CEBC78DD}"/>
              </a:ext>
            </a:extLst>
          </p:cNvPr>
          <p:cNvSpPr txBox="1"/>
          <p:nvPr/>
        </p:nvSpPr>
        <p:spPr>
          <a:xfrm>
            <a:off x="6320013" y="4199816"/>
            <a:ext cx="3715551" cy="119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 panose="020B0504020202020204" pitchFamily="34" charset="0"/>
              </a:rPr>
              <a:t>30% </a:t>
            </a:r>
            <a:r>
              <a:rPr lang="pl-PL" sz="1400" b="1" dirty="0">
                <a:latin typeface="Neue Haas Grotesk Text Pro" panose="020B0504020202020204" pitchFamily="34" charset="0"/>
              </a:rPr>
              <a:t>transakcji z AVIA GO</a:t>
            </a:r>
            <a:endParaRPr lang="pl-PL" sz="1400" b="1" u="none" strike="noStrike" dirty="0">
              <a:effectLst/>
              <a:latin typeface="Neue Haas Grotesk Text Pro" panose="020B0504020202020204" pitchFamily="34" charset="0"/>
            </a:endParaRP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 panose="020B0504020202020204" pitchFamily="34" charset="0"/>
              </a:rPr>
              <a:t>Średnio 30% transakcji na stacjach dokonywanych jest z aplikacją. </a:t>
            </a:r>
            <a:br>
              <a:rPr lang="pl-PL" sz="1400" dirty="0">
                <a:latin typeface="Neue Haas Grotesk Text Pro" panose="020B0504020202020204" pitchFamily="34" charset="0"/>
              </a:rPr>
            </a:br>
            <a:r>
              <a:rPr lang="pl-PL" sz="1100" dirty="0">
                <a:latin typeface="Neue Haas Grotesk Text Pro" panose="020B0504020202020204" pitchFamily="34" charset="0"/>
              </a:rPr>
              <a:t>(program działający min. 1 rok)</a:t>
            </a:r>
            <a:endParaRPr lang="pl-PL" sz="1400" dirty="0">
              <a:latin typeface="Neue Haas Grotesk Text Pro" panose="020B0504020202020204" pitchFamily="34" charset="0"/>
            </a:endParaRP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444290CF-C49B-672F-8C11-07213D8A0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389" y="2594000"/>
            <a:ext cx="588815" cy="768731"/>
          </a:xfrm>
          <a:prstGeom prst="rect">
            <a:avLst/>
          </a:prstGeom>
        </p:spPr>
      </p:pic>
      <p:pic>
        <p:nvPicPr>
          <p:cNvPr id="42" name="Obraz 41">
            <a:extLst>
              <a:ext uri="{FF2B5EF4-FFF2-40B4-BE49-F238E27FC236}">
                <a16:creationId xmlns:a16="http://schemas.microsoft.com/office/drawing/2014/main" id="{EEE2D4C9-ECA3-F500-806A-0913078C85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0466" y="2595255"/>
            <a:ext cx="636842" cy="767476"/>
          </a:xfrm>
          <a:prstGeom prst="rect">
            <a:avLst/>
          </a:prstGeom>
        </p:spPr>
      </p:pic>
      <p:sp>
        <p:nvSpPr>
          <p:cNvPr id="44" name="pole tekstowe 43">
            <a:extLst>
              <a:ext uri="{FF2B5EF4-FFF2-40B4-BE49-F238E27FC236}">
                <a16:creationId xmlns:a16="http://schemas.microsoft.com/office/drawing/2014/main" id="{FE7F5A56-820D-E3C6-B4CC-64E4969971A4}"/>
              </a:ext>
            </a:extLst>
          </p:cNvPr>
          <p:cNvSpPr txBox="1"/>
          <p:nvPr/>
        </p:nvSpPr>
        <p:spPr>
          <a:xfrm>
            <a:off x="628389" y="1200489"/>
            <a:ext cx="5263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AVIA GO staje się istotnym kanałem budowania lojalności i sprzedaży w sieci AVIA</a:t>
            </a:r>
            <a:endParaRPr lang="pl-PL" sz="1600" dirty="0">
              <a:latin typeface="Neue Haas Grotesk Text Pro" panose="020B0504020202020204" pitchFamily="34" charset="0"/>
            </a:endParaRPr>
          </a:p>
        </p:txBody>
      </p:sp>
      <p:pic>
        <p:nvPicPr>
          <p:cNvPr id="48" name="Obraz 47">
            <a:extLst>
              <a:ext uri="{FF2B5EF4-FFF2-40B4-BE49-F238E27FC236}">
                <a16:creationId xmlns:a16="http://schemas.microsoft.com/office/drawing/2014/main" id="{5F986293-6D5B-9A6F-A36F-C998D82F41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857" y="4251260"/>
            <a:ext cx="640927" cy="640927"/>
          </a:xfrm>
          <a:prstGeom prst="rect">
            <a:avLst/>
          </a:prstGeom>
        </p:spPr>
      </p:pic>
      <p:pic>
        <p:nvPicPr>
          <p:cNvPr id="50" name="Obraz 49">
            <a:extLst>
              <a:ext uri="{FF2B5EF4-FFF2-40B4-BE49-F238E27FC236}">
                <a16:creationId xmlns:a16="http://schemas.microsoft.com/office/drawing/2014/main" id="{AFEECA79-C3CE-271E-B8F7-79196A6C56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6105" y="4224263"/>
            <a:ext cx="765563" cy="667832"/>
          </a:xfrm>
          <a:prstGeom prst="rect">
            <a:avLst/>
          </a:prstGeom>
        </p:spPr>
      </p:pic>
      <p:pic>
        <p:nvPicPr>
          <p:cNvPr id="53" name="Obraz 52">
            <a:extLst>
              <a:ext uri="{FF2B5EF4-FFF2-40B4-BE49-F238E27FC236}">
                <a16:creationId xmlns:a16="http://schemas.microsoft.com/office/drawing/2014/main" id="{C885BD0C-4F98-F7F7-73E2-B339ACED1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91238" y="2325023"/>
            <a:ext cx="3910951" cy="38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60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E17A-48E3-DFC6-599C-8F53A4048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>
            <a:extLst>
              <a:ext uri="{FF2B5EF4-FFF2-40B4-BE49-F238E27FC236}">
                <a16:creationId xmlns:a16="http://schemas.microsoft.com/office/drawing/2014/main" id="{DE01FA8F-60C8-B6D6-FFB7-F637F55DFB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4F75D35-C56C-50AE-165F-1B9C412017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9F07CD5-5B93-DBF0-0FBC-1247EF374260}"/>
              </a:ext>
            </a:extLst>
          </p:cNvPr>
          <p:cNvSpPr txBox="1"/>
          <p:nvPr/>
        </p:nvSpPr>
        <p:spPr>
          <a:xfrm>
            <a:off x="598857" y="535018"/>
            <a:ext cx="604138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200" b="1" dirty="0">
                <a:latin typeface="Neue Haas Grotesk Text Pro"/>
              </a:rPr>
              <a:t>AVIA GO </a:t>
            </a:r>
            <a:r>
              <a:rPr lang="pl-PL" sz="2800" b="1" dirty="0">
                <a:latin typeface="Neue Haas Grotesk Text Pro"/>
              </a:rPr>
              <a:t>u Partnera</a:t>
            </a:r>
          </a:p>
          <a:p>
            <a:endParaRPr lang="pl-PL" sz="4200" b="1" dirty="0">
              <a:latin typeface="Neue Haas Grotesk Text Pro" panose="020B05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738D795-333B-CC9F-BBF4-5523BDEB3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9247A3B-EBF9-452A-70A3-9F10A6060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40CAB307-CFE1-117E-FD9B-F0DB3188C30A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3</a:t>
            </a:fld>
            <a:endParaRPr lang="pl-PL" sz="1300" dirty="0">
              <a:latin typeface="Neue Haas Grotesk Text Pro" panose="020B05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A7D0447-138F-5FAE-5C82-6A2373FDED11}"/>
              </a:ext>
            </a:extLst>
          </p:cNvPr>
          <p:cNvSpPr txBox="1"/>
          <p:nvPr/>
        </p:nvSpPr>
        <p:spPr>
          <a:xfrm>
            <a:off x="1449264" y="2955937"/>
            <a:ext cx="3043306" cy="361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/>
              </a:rPr>
              <a:t>2500 </a:t>
            </a:r>
            <a:r>
              <a:rPr lang="pl-PL" sz="1400" b="1" dirty="0">
                <a:latin typeface="Neue Haas Grotesk Text Pro"/>
              </a:rPr>
              <a:t>użytkowników AVIA GO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7B79857-47BB-8CE2-6CB1-65C64692439B}"/>
              </a:ext>
            </a:extLst>
          </p:cNvPr>
          <p:cNvSpPr txBox="1"/>
          <p:nvPr/>
        </p:nvSpPr>
        <p:spPr>
          <a:xfrm>
            <a:off x="1448561" y="3925922"/>
            <a:ext cx="3372491" cy="361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/>
              </a:rPr>
              <a:t>30% </a:t>
            </a:r>
            <a:r>
              <a:rPr lang="pl-PL" sz="1400" b="1" dirty="0">
                <a:latin typeface="Neue Haas Grotesk Text Pro"/>
              </a:rPr>
              <a:t>transakcji z aplikacją</a:t>
            </a:r>
            <a:endParaRPr lang="pl-PL" sz="1400" dirty="0">
              <a:latin typeface="Neue Haas Grotesk Text Pro" panose="020B0504020202020204" pitchFamily="34" charset="0"/>
            </a:endParaRP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5AE9CB00-0719-9E52-F4F6-A91381E99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315" y="2919951"/>
            <a:ext cx="423632" cy="553075"/>
          </a:xfrm>
          <a:prstGeom prst="rect">
            <a:avLst/>
          </a:prstGeom>
        </p:spPr>
      </p:pic>
      <p:sp>
        <p:nvSpPr>
          <p:cNvPr id="44" name="pole tekstowe 43">
            <a:extLst>
              <a:ext uri="{FF2B5EF4-FFF2-40B4-BE49-F238E27FC236}">
                <a16:creationId xmlns:a16="http://schemas.microsoft.com/office/drawing/2014/main" id="{E30E5BAD-0373-B404-954D-A34C9DEDEC06}"/>
              </a:ext>
            </a:extLst>
          </p:cNvPr>
          <p:cNvSpPr txBox="1"/>
          <p:nvPr/>
        </p:nvSpPr>
        <p:spPr>
          <a:xfrm>
            <a:off x="628389" y="1200489"/>
            <a:ext cx="5263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Neue Haas Grotesk Text Pro" panose="020B0504020202020204" pitchFamily="34" charset="0"/>
              </a:rPr>
              <a:t>AVIA Łuków - budowanie lojalności klientów </a:t>
            </a:r>
          </a:p>
        </p:txBody>
      </p:sp>
      <p:pic>
        <p:nvPicPr>
          <p:cNvPr id="48" name="Obraz 47">
            <a:extLst>
              <a:ext uri="{FF2B5EF4-FFF2-40B4-BE49-F238E27FC236}">
                <a16:creationId xmlns:a16="http://schemas.microsoft.com/office/drawing/2014/main" id="{A4D136D6-4018-DDDC-AED9-718FCFBFB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303" y="3894989"/>
            <a:ext cx="423632" cy="423632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774E03C4-8B9C-6E5A-2D3A-722B01E99373}"/>
              </a:ext>
            </a:extLst>
          </p:cNvPr>
          <p:cNvCxnSpPr/>
          <p:nvPr/>
        </p:nvCxnSpPr>
        <p:spPr>
          <a:xfrm>
            <a:off x="620226" y="2522726"/>
            <a:ext cx="84902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0465104D-ECD7-9508-6384-3C69A5DACCEC}"/>
              </a:ext>
            </a:extLst>
          </p:cNvPr>
          <p:cNvCxnSpPr>
            <a:cxnSpLocks/>
          </p:cNvCxnSpPr>
          <p:nvPr/>
        </p:nvCxnSpPr>
        <p:spPr>
          <a:xfrm>
            <a:off x="5029937" y="2063255"/>
            <a:ext cx="0" cy="3651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ED3DB1A-A255-230C-011F-0633114B8935}"/>
              </a:ext>
            </a:extLst>
          </p:cNvPr>
          <p:cNvSpPr txBox="1"/>
          <p:nvPr/>
        </p:nvSpPr>
        <p:spPr>
          <a:xfrm>
            <a:off x="1153744" y="2086882"/>
            <a:ext cx="329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Neue Haas Grotesk Text Pro" panose="020B0504020202020204" pitchFamily="34" charset="0"/>
              </a:rPr>
              <a:t>Wrzesień 2025 </a:t>
            </a:r>
            <a:r>
              <a:rPr lang="pl-PL" sz="1200" dirty="0">
                <a:latin typeface="Neue Haas Grotesk Text Pro" panose="020B0504020202020204" pitchFamily="34" charset="0"/>
              </a:rPr>
              <a:t>(4 </a:t>
            </a:r>
            <a:r>
              <a:rPr lang="pl-PL" sz="1200" dirty="0" err="1">
                <a:latin typeface="Neue Haas Grotesk Text Pro" panose="020B0504020202020204" pitchFamily="34" charset="0"/>
              </a:rPr>
              <a:t>msc</a:t>
            </a:r>
            <a:r>
              <a:rPr lang="pl-PL" sz="1200" dirty="0">
                <a:latin typeface="Neue Haas Grotesk Text Pro" panose="020B0504020202020204" pitchFamily="34" charset="0"/>
              </a:rPr>
              <a:t>. po wdrożeniu)</a:t>
            </a:r>
            <a:endParaRPr lang="pl-PL" sz="1600" dirty="0">
              <a:latin typeface="Neue Haas Grotesk Text Pro" panose="020B0504020202020204" pitchFamily="34" charset="0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DA0BD43-AC7F-EE28-3F92-B16C27B6347F}"/>
              </a:ext>
            </a:extLst>
          </p:cNvPr>
          <p:cNvSpPr txBox="1"/>
          <p:nvPr/>
        </p:nvSpPr>
        <p:spPr>
          <a:xfrm>
            <a:off x="6261113" y="2086882"/>
            <a:ext cx="2825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Neue Haas Grotesk Text Pro" panose="020B0504020202020204" pitchFamily="34" charset="0"/>
              </a:rPr>
              <a:t>Wrzesień 2026 </a:t>
            </a: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C2273B5F-E106-BC19-F5B6-EF541CE24B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1506" y="2919951"/>
            <a:ext cx="423632" cy="553075"/>
          </a:xfrm>
          <a:prstGeom prst="rect">
            <a:avLst/>
          </a:prstGeom>
        </p:spPr>
      </p:pic>
      <p:sp>
        <p:nvSpPr>
          <p:cNvPr id="31" name="pole tekstowe 30">
            <a:extLst>
              <a:ext uri="{FF2B5EF4-FFF2-40B4-BE49-F238E27FC236}">
                <a16:creationId xmlns:a16="http://schemas.microsoft.com/office/drawing/2014/main" id="{CEB68808-B3F6-1A5D-2917-7492CC941083}"/>
              </a:ext>
            </a:extLst>
          </p:cNvPr>
          <p:cNvSpPr txBox="1"/>
          <p:nvPr/>
        </p:nvSpPr>
        <p:spPr>
          <a:xfrm>
            <a:off x="6261113" y="2915337"/>
            <a:ext cx="3097204" cy="62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/>
              </a:rPr>
              <a:t>3700 </a:t>
            </a:r>
            <a:r>
              <a:rPr lang="pl-PL" sz="1400" b="1" dirty="0">
                <a:latin typeface="Neue Haas Grotesk Text Pro"/>
              </a:rPr>
              <a:t>użytkowników AVIA GO</a:t>
            </a: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/>
              </a:rPr>
              <a:t>+1200 klientów w programie</a:t>
            </a:r>
            <a:endParaRPr lang="pl-PL" sz="1400" dirty="0">
              <a:latin typeface="Neue Haas Grotesk Text Pro" panose="020B0504020202020204" pitchFamily="34" charset="0"/>
            </a:endParaRP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44D899DC-5981-7D34-52AA-60B2203620C5}"/>
              </a:ext>
            </a:extLst>
          </p:cNvPr>
          <p:cNvSpPr txBox="1"/>
          <p:nvPr/>
        </p:nvSpPr>
        <p:spPr>
          <a:xfrm>
            <a:off x="6324947" y="3891560"/>
            <a:ext cx="3372491" cy="62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b="1" dirty="0">
                <a:latin typeface="Neue Haas Grotesk Text Pro"/>
              </a:rPr>
              <a:t>34% </a:t>
            </a:r>
            <a:r>
              <a:rPr lang="pl-PL" sz="1400" b="1" dirty="0">
                <a:latin typeface="Neue Haas Grotesk Text Pro"/>
              </a:rPr>
              <a:t>transakcji z aplikacją</a:t>
            </a:r>
          </a:p>
          <a:p>
            <a:pPr>
              <a:lnSpc>
                <a:spcPts val="2220"/>
              </a:lnSpc>
            </a:pPr>
            <a:r>
              <a:rPr lang="pl-PL" sz="1400" dirty="0">
                <a:latin typeface="Neue Haas Grotesk Text Pro"/>
              </a:rPr>
              <a:t>+4% wzrostu</a:t>
            </a:r>
            <a:endParaRPr lang="pl-PL" sz="1400" dirty="0">
              <a:latin typeface="Neue Haas Grotesk Text Pro" panose="020B0504020202020204" pitchFamily="34" charset="0"/>
            </a:endParaRP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B93CE052-92D8-AC68-D435-C6307457D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6974" y="3900260"/>
            <a:ext cx="423632" cy="423632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9671AD8B-2AC1-B5C0-E5AA-499DB4180B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9845" y="5142629"/>
            <a:ext cx="432734" cy="462924"/>
          </a:xfrm>
          <a:prstGeom prst="rect">
            <a:avLst/>
          </a:prstGeom>
        </p:spPr>
      </p:pic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id="{22B70B21-4BA0-BFD8-6FDF-F5C3B89BC588}"/>
              </a:ext>
            </a:extLst>
          </p:cNvPr>
          <p:cNvCxnSpPr/>
          <p:nvPr/>
        </p:nvCxnSpPr>
        <p:spPr>
          <a:xfrm>
            <a:off x="722088" y="4759958"/>
            <a:ext cx="84902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Obraz 44">
            <a:extLst>
              <a:ext uri="{FF2B5EF4-FFF2-40B4-BE49-F238E27FC236}">
                <a16:creationId xmlns:a16="http://schemas.microsoft.com/office/drawing/2014/main" id="{3A66F5FD-C9E0-2236-929D-AEC332EAA2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8012" y="5142629"/>
            <a:ext cx="432734" cy="462924"/>
          </a:xfrm>
          <a:prstGeom prst="rect">
            <a:avLst/>
          </a:prstGeom>
        </p:spPr>
      </p:pic>
      <p:sp>
        <p:nvSpPr>
          <p:cNvPr id="47" name="pole tekstowe 46">
            <a:extLst>
              <a:ext uri="{FF2B5EF4-FFF2-40B4-BE49-F238E27FC236}">
                <a16:creationId xmlns:a16="http://schemas.microsoft.com/office/drawing/2014/main" id="{2F69658D-605C-2EF1-3879-C51BCDCE8A43}"/>
              </a:ext>
            </a:extLst>
          </p:cNvPr>
          <p:cNvSpPr txBox="1"/>
          <p:nvPr/>
        </p:nvSpPr>
        <p:spPr>
          <a:xfrm>
            <a:off x="1498913" y="4956348"/>
            <a:ext cx="329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latin typeface="Neue Haas Grotesk Text Pro" panose="020B0504020202020204" pitchFamily="34" charset="0"/>
              </a:rPr>
              <a:t>AVIA Bełchatów Włókniarzy</a:t>
            </a:r>
          </a:p>
          <a:p>
            <a:r>
              <a:rPr lang="pl-PL" sz="1600" dirty="0">
                <a:latin typeface="Neue Haas Grotesk Text Pro" panose="020B0504020202020204" pitchFamily="34" charset="0"/>
              </a:rPr>
              <a:t>1300 </a:t>
            </a:r>
            <a:r>
              <a:rPr lang="pl-PL" sz="1200" dirty="0">
                <a:latin typeface="Neue Haas Grotesk Text Pro" panose="020B0504020202020204" pitchFamily="34" charset="0"/>
              </a:rPr>
              <a:t>użytkowników</a:t>
            </a:r>
          </a:p>
          <a:p>
            <a:r>
              <a:rPr lang="pl-PL" sz="1600" dirty="0">
                <a:latin typeface="Neue Haas Grotesk Text Pro" panose="020B0504020202020204" pitchFamily="34" charset="0"/>
              </a:rPr>
              <a:t>27% </a:t>
            </a:r>
            <a:r>
              <a:rPr lang="pl-PL" sz="1200" dirty="0">
                <a:latin typeface="Neue Haas Grotesk Text Pro" panose="020B0504020202020204" pitchFamily="34" charset="0"/>
              </a:rPr>
              <a:t>transakcji z AVIA GO</a:t>
            </a:r>
            <a:endParaRPr lang="pl-PL" sz="1600" dirty="0">
              <a:latin typeface="Neue Haas Grotesk Text Pro" panose="020B0504020202020204" pitchFamily="34" charset="0"/>
            </a:endParaRPr>
          </a:p>
        </p:txBody>
      </p:sp>
      <p:sp>
        <p:nvSpPr>
          <p:cNvPr id="55" name="pole tekstowe 54">
            <a:extLst>
              <a:ext uri="{FF2B5EF4-FFF2-40B4-BE49-F238E27FC236}">
                <a16:creationId xmlns:a16="http://schemas.microsoft.com/office/drawing/2014/main" id="{2A73EF24-A3B1-CC14-4661-D434B58E7B1D}"/>
              </a:ext>
            </a:extLst>
          </p:cNvPr>
          <p:cNvSpPr txBox="1"/>
          <p:nvPr/>
        </p:nvSpPr>
        <p:spPr>
          <a:xfrm>
            <a:off x="6324947" y="4949574"/>
            <a:ext cx="329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latin typeface="Neue Haas Grotesk Text Pro" panose="020B0504020202020204" pitchFamily="34" charset="0"/>
              </a:rPr>
              <a:t>AVIA Wadowice</a:t>
            </a:r>
          </a:p>
          <a:p>
            <a:r>
              <a:rPr lang="pl-PL" sz="1600" dirty="0">
                <a:latin typeface="Neue Haas Grotesk Text Pro" panose="020B0504020202020204" pitchFamily="34" charset="0"/>
              </a:rPr>
              <a:t>1200 </a:t>
            </a:r>
            <a:r>
              <a:rPr lang="pl-PL" sz="1200" dirty="0">
                <a:latin typeface="Neue Haas Grotesk Text Pro" panose="020B0504020202020204" pitchFamily="34" charset="0"/>
              </a:rPr>
              <a:t>użytkowników</a:t>
            </a:r>
          </a:p>
          <a:p>
            <a:r>
              <a:rPr lang="pl-PL" sz="1600" dirty="0">
                <a:latin typeface="Neue Haas Grotesk Text Pro" panose="020B0504020202020204" pitchFamily="34" charset="0"/>
              </a:rPr>
              <a:t>20% </a:t>
            </a:r>
            <a:r>
              <a:rPr lang="pl-PL" sz="1200" dirty="0">
                <a:latin typeface="Neue Haas Grotesk Text Pro" panose="020B0504020202020204" pitchFamily="34" charset="0"/>
              </a:rPr>
              <a:t>transakcji z AVIA GO</a:t>
            </a:r>
            <a:endParaRPr lang="pl-PL" sz="1600" dirty="0">
              <a:latin typeface="Neue Haas Grotesk Text Pro" panose="020B0504020202020204" pitchFamily="34" charset="0"/>
            </a:endParaRPr>
          </a:p>
        </p:txBody>
      </p:sp>
      <p:pic>
        <p:nvPicPr>
          <p:cNvPr id="58" name="Obraz 57">
            <a:extLst>
              <a:ext uri="{FF2B5EF4-FFF2-40B4-BE49-F238E27FC236}">
                <a16:creationId xmlns:a16="http://schemas.microsoft.com/office/drawing/2014/main" id="{574577CB-C661-A2CD-91F5-87C4865B3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91238" y="2325023"/>
            <a:ext cx="3910951" cy="38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09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9CD17-0441-E2B8-191A-02BEA8914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>
            <a:extLst>
              <a:ext uri="{FF2B5EF4-FFF2-40B4-BE49-F238E27FC236}">
                <a16:creationId xmlns:a16="http://schemas.microsoft.com/office/drawing/2014/main" id="{620ED0B4-BB68-2E79-3DF6-514C4F61AB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5570ABA-B468-1D95-E205-74BA0E8B36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1338DB2-A8D8-8B2D-9D30-8210561F41AF}"/>
              </a:ext>
            </a:extLst>
          </p:cNvPr>
          <p:cNvSpPr txBox="1"/>
          <p:nvPr/>
        </p:nvSpPr>
        <p:spPr>
          <a:xfrm>
            <a:off x="598857" y="535018"/>
            <a:ext cx="604138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200" b="1" dirty="0">
                <a:latin typeface="Neue Haas Grotesk Text Pro"/>
              </a:rPr>
              <a:t>AVIA GO </a:t>
            </a:r>
            <a:r>
              <a:rPr lang="pl-PL" sz="2800" b="1" dirty="0">
                <a:latin typeface="Neue Haas Grotesk Text Pro"/>
              </a:rPr>
              <a:t>kluczowe działania </a:t>
            </a:r>
          </a:p>
          <a:p>
            <a:endParaRPr lang="pl-PL" sz="4200" b="1" dirty="0">
              <a:latin typeface="Neue Haas Grotesk Text Pro" panose="020B05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E872A4B-A45F-4AE5-8C3A-88145783E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9A2648C-542A-54D9-C76A-C736CAC81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228" y="5898455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7C1E8AD-2366-C292-38EF-9D9F3AD3C948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4</a:t>
            </a:fld>
            <a:endParaRPr lang="pl-PL" sz="1300" dirty="0">
              <a:latin typeface="Neue Haas Grotesk Text Pro" panose="020B0504020202020204" pitchFamily="34" charset="0"/>
            </a:endParaRP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8D3F5540-5604-5752-EA6F-794B98CF68DB}"/>
              </a:ext>
            </a:extLst>
          </p:cNvPr>
          <p:cNvSpPr txBox="1"/>
          <p:nvPr/>
        </p:nvSpPr>
        <p:spPr>
          <a:xfrm>
            <a:off x="628389" y="1200489"/>
            <a:ext cx="5263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Neue Haas Grotesk Text Pro" panose="020B0504020202020204" pitchFamily="34" charset="0"/>
              </a:rPr>
              <a:t>Wdrożenia i aktywności 2025/26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0F667F9E-C696-C54D-AE31-733B915EBC8C}"/>
              </a:ext>
            </a:extLst>
          </p:cNvPr>
          <p:cNvSpPr txBox="1"/>
          <p:nvPr/>
        </p:nvSpPr>
        <p:spPr>
          <a:xfrm>
            <a:off x="1222050" y="3019697"/>
            <a:ext cx="2978274" cy="118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sz="1600" b="1" dirty="0">
                <a:latin typeface="Neue Haas Grotesk Text Pro"/>
              </a:rPr>
              <a:t>Gra </a:t>
            </a:r>
            <a:r>
              <a:rPr lang="pl-PL" sz="1600" b="1" dirty="0" err="1">
                <a:latin typeface="Neue Haas Grotesk Text Pro"/>
              </a:rPr>
              <a:t>Berni</a:t>
            </a:r>
            <a:r>
              <a:rPr lang="pl-PL" sz="1600" b="1" dirty="0">
                <a:latin typeface="Neue Haas Grotesk Text Pro"/>
              </a:rPr>
              <a:t> GO</a:t>
            </a:r>
            <a:endParaRPr lang="pl-PL" sz="1200" b="1" dirty="0">
              <a:latin typeface="Neue Haas Grotesk Text Pro"/>
            </a:endParaRPr>
          </a:p>
          <a:p>
            <a:pPr>
              <a:lnSpc>
                <a:spcPts val="2220"/>
              </a:lnSpc>
            </a:pPr>
            <a:r>
              <a:rPr lang="pl-PL" sz="1200" dirty="0">
                <a:latin typeface="Neue Haas Grotesk Text Pro"/>
              </a:rPr>
              <a:t>+22 000 unikalnych graczy</a:t>
            </a:r>
          </a:p>
          <a:p>
            <a:pPr>
              <a:lnSpc>
                <a:spcPts val="2220"/>
              </a:lnSpc>
            </a:pPr>
            <a:r>
              <a:rPr lang="pl-PL" sz="1200" dirty="0">
                <a:latin typeface="Neue Haas Grotesk Text Pro" panose="020B0504020202020204" pitchFamily="34" charset="0"/>
              </a:rPr>
              <a:t>+650 000 rozegranych gier</a:t>
            </a:r>
          </a:p>
          <a:p>
            <a:pPr>
              <a:lnSpc>
                <a:spcPts val="2220"/>
              </a:lnSpc>
            </a:pPr>
            <a:r>
              <a:rPr lang="pl-PL" sz="1200" dirty="0">
                <a:latin typeface="Neue Haas Grotesk Text Pro" panose="020B0504020202020204" pitchFamily="34" charset="0"/>
              </a:rPr>
              <a:t>+27 000 rozegranych godzin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C4625C1-FB89-A2A8-D040-E637641E9CC7}"/>
              </a:ext>
            </a:extLst>
          </p:cNvPr>
          <p:cNvCxnSpPr>
            <a:cxnSpLocks/>
          </p:cNvCxnSpPr>
          <p:nvPr/>
        </p:nvCxnSpPr>
        <p:spPr>
          <a:xfrm>
            <a:off x="707028" y="4282860"/>
            <a:ext cx="3493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az 14">
            <a:extLst>
              <a:ext uri="{FF2B5EF4-FFF2-40B4-BE49-F238E27FC236}">
                <a16:creationId xmlns:a16="http://schemas.microsoft.com/office/drawing/2014/main" id="{6CE6F921-A0CF-5B7D-F43C-9ABC3607D5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3993" y="3400165"/>
            <a:ext cx="2097327" cy="680712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7B23853-EB7D-7A8D-D8E2-13E7289A7489}"/>
              </a:ext>
            </a:extLst>
          </p:cNvPr>
          <p:cNvSpPr txBox="1"/>
          <p:nvPr/>
        </p:nvSpPr>
        <p:spPr>
          <a:xfrm>
            <a:off x="1222050" y="4472910"/>
            <a:ext cx="4236058" cy="905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sz="1200" b="1" dirty="0">
                <a:latin typeface="Neue Haas Grotesk Text Pro"/>
              </a:rPr>
              <a:t>Angażowanie wyzwaniami</a:t>
            </a:r>
          </a:p>
          <a:p>
            <a:pPr>
              <a:lnSpc>
                <a:spcPts val="2220"/>
              </a:lnSpc>
            </a:pPr>
            <a:r>
              <a:rPr lang="pl-PL" sz="1200" dirty="0">
                <a:latin typeface="Neue Haas Grotesk Text Pro"/>
              </a:rPr>
              <a:t>+12 000 klientów zrealizowało przynajmniej 1 wyzwanie.</a:t>
            </a:r>
          </a:p>
          <a:p>
            <a:pPr>
              <a:lnSpc>
                <a:spcPts val="2220"/>
              </a:lnSpc>
            </a:pPr>
            <a:r>
              <a:rPr lang="pl-PL" sz="1200" dirty="0">
                <a:latin typeface="Neue Haas Grotesk Text Pro"/>
              </a:rPr>
              <a:t>+4 200 realizacji wyzwania </a:t>
            </a:r>
            <a:r>
              <a:rPr lang="pl-PL" sz="1200" dirty="0" err="1">
                <a:latin typeface="Neue Haas Grotesk Text Pro"/>
              </a:rPr>
              <a:t>Kawosza</a:t>
            </a:r>
            <a:r>
              <a:rPr lang="pl-PL" sz="1200" dirty="0">
                <a:latin typeface="Neue Haas Grotesk Text Pro"/>
              </a:rPr>
              <a:t> = 25 200 kaw</a:t>
            </a:r>
            <a:endParaRPr lang="pl-PL" sz="1200" dirty="0">
              <a:latin typeface="Neue Haas Grotesk Text Pro" panose="020B0504020202020204" pitchFamily="34" charset="0"/>
            </a:endParaRP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02526BBD-384B-B12A-C8AE-A3CE9AD93D86}"/>
              </a:ext>
            </a:extLst>
          </p:cNvPr>
          <p:cNvCxnSpPr>
            <a:cxnSpLocks/>
          </p:cNvCxnSpPr>
          <p:nvPr/>
        </p:nvCxnSpPr>
        <p:spPr>
          <a:xfrm>
            <a:off x="722088" y="5577000"/>
            <a:ext cx="3493296" cy="13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Obraz 24">
            <a:extLst>
              <a:ext uri="{FF2B5EF4-FFF2-40B4-BE49-F238E27FC236}">
                <a16:creationId xmlns:a16="http://schemas.microsoft.com/office/drawing/2014/main" id="{EA572041-E01A-F438-07B1-EF941204E5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3993" y="5092094"/>
            <a:ext cx="1913950" cy="498425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3688F924-3A38-5DF4-FCC3-C8AB64167F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3994" y="4498848"/>
            <a:ext cx="1928882" cy="500081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4C66B27-08AA-7F91-6367-92C497A6E6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9328" y="5092094"/>
            <a:ext cx="1920309" cy="500081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B3D9CDA5-3D73-DD8E-526D-9D767E816D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9329" y="4493217"/>
            <a:ext cx="1920309" cy="500081"/>
          </a:xfrm>
          <a:prstGeom prst="rect">
            <a:avLst/>
          </a:prstGeom>
        </p:spPr>
      </p:pic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724C6BA6-3845-DEC6-B6D5-224E1977E8A1}"/>
              </a:ext>
            </a:extLst>
          </p:cNvPr>
          <p:cNvCxnSpPr>
            <a:cxnSpLocks/>
          </p:cNvCxnSpPr>
          <p:nvPr/>
        </p:nvCxnSpPr>
        <p:spPr>
          <a:xfrm>
            <a:off x="722088" y="2912870"/>
            <a:ext cx="3493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Obraz 46">
            <a:extLst>
              <a:ext uri="{FF2B5EF4-FFF2-40B4-BE49-F238E27FC236}">
                <a16:creationId xmlns:a16="http://schemas.microsoft.com/office/drawing/2014/main" id="{5FF13889-4F09-1B8E-30CA-16E9200520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219" y="2209433"/>
            <a:ext cx="407543" cy="504066"/>
          </a:xfrm>
          <a:prstGeom prst="rect">
            <a:avLst/>
          </a:prstGeom>
        </p:spPr>
      </p:pic>
      <p:sp>
        <p:nvSpPr>
          <p:cNvPr id="52" name="pole tekstowe 51">
            <a:extLst>
              <a:ext uri="{FF2B5EF4-FFF2-40B4-BE49-F238E27FC236}">
                <a16:creationId xmlns:a16="http://schemas.microsoft.com/office/drawing/2014/main" id="{1A6FBEB7-8902-D0C9-9C2F-280AF8CF7F37}"/>
              </a:ext>
            </a:extLst>
          </p:cNvPr>
          <p:cNvSpPr txBox="1"/>
          <p:nvPr/>
        </p:nvSpPr>
        <p:spPr>
          <a:xfrm>
            <a:off x="1222050" y="2145522"/>
            <a:ext cx="3493296" cy="62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20"/>
              </a:lnSpc>
            </a:pPr>
            <a:r>
              <a:rPr lang="pl-PL" sz="1600" b="1" dirty="0">
                <a:latin typeface="Neue Haas Grotesk Text Pro"/>
              </a:rPr>
              <a:t>Promocja paliwowa 25gr/40gr</a:t>
            </a:r>
            <a:endParaRPr lang="pl-PL" sz="1200" b="1" dirty="0">
              <a:latin typeface="Neue Haas Grotesk Text Pro"/>
            </a:endParaRPr>
          </a:p>
          <a:p>
            <a:pPr>
              <a:lnSpc>
                <a:spcPts val="2220"/>
              </a:lnSpc>
            </a:pPr>
            <a:r>
              <a:rPr lang="pl-PL" sz="1200" dirty="0">
                <a:latin typeface="Neue Haas Grotesk Text Pro"/>
              </a:rPr>
              <a:t>+350 000 transakcji </a:t>
            </a:r>
            <a:endParaRPr lang="pl-PL" sz="1200" dirty="0">
              <a:latin typeface="Neue Haas Grotesk Text Pro" panose="020B0504020202020204" pitchFamily="34" charset="0"/>
            </a:endParaRPr>
          </a:p>
        </p:txBody>
      </p:sp>
      <p:pic>
        <p:nvPicPr>
          <p:cNvPr id="54" name="Obraz 53">
            <a:extLst>
              <a:ext uri="{FF2B5EF4-FFF2-40B4-BE49-F238E27FC236}">
                <a16:creationId xmlns:a16="http://schemas.microsoft.com/office/drawing/2014/main" id="{4E9AEE2D-249E-3720-9980-386B22EEE2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47748" y="1606470"/>
            <a:ext cx="2309815" cy="1463190"/>
          </a:xfrm>
          <a:prstGeom prst="rect">
            <a:avLst/>
          </a:prstGeom>
        </p:spPr>
      </p:pic>
      <p:pic>
        <p:nvPicPr>
          <p:cNvPr id="56" name="Obraz 55">
            <a:extLst>
              <a:ext uri="{FF2B5EF4-FFF2-40B4-BE49-F238E27FC236}">
                <a16:creationId xmlns:a16="http://schemas.microsoft.com/office/drawing/2014/main" id="{0E1CD770-C763-C8C9-CCF2-2A71C4115C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389" y="3413162"/>
            <a:ext cx="407543" cy="504066"/>
          </a:xfrm>
          <a:prstGeom prst="rect">
            <a:avLst/>
          </a:prstGeom>
        </p:spPr>
      </p:pic>
      <p:pic>
        <p:nvPicPr>
          <p:cNvPr id="58" name="Obraz 57">
            <a:extLst>
              <a:ext uri="{FF2B5EF4-FFF2-40B4-BE49-F238E27FC236}">
                <a16:creationId xmlns:a16="http://schemas.microsoft.com/office/drawing/2014/main" id="{13863816-8B7E-7E58-DC45-13781EEBE4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218" y="4667596"/>
            <a:ext cx="407543" cy="50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5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80801-46C0-97F4-59D8-30F8B86D9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>
            <a:extLst>
              <a:ext uri="{FF2B5EF4-FFF2-40B4-BE49-F238E27FC236}">
                <a16:creationId xmlns:a16="http://schemas.microsoft.com/office/drawing/2014/main" id="{B9F2F73C-2686-1F7E-33A8-78A9B4CBD0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F822601-BEA5-EA80-DFB3-C28776C51B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A5F47E3-A73C-4538-CEFC-3822C10F385B}"/>
              </a:ext>
            </a:extLst>
          </p:cNvPr>
          <p:cNvSpPr txBox="1"/>
          <p:nvPr/>
        </p:nvSpPr>
        <p:spPr>
          <a:xfrm>
            <a:off x="598857" y="535018"/>
            <a:ext cx="604138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200" b="1" dirty="0">
                <a:latin typeface="Neue Haas Grotesk Text Pro"/>
              </a:rPr>
              <a:t>AVIA GO </a:t>
            </a:r>
            <a:r>
              <a:rPr lang="pl-PL" sz="2800" b="1" dirty="0">
                <a:latin typeface="Neue Haas Grotesk Text Pro"/>
              </a:rPr>
              <a:t>ocena programu </a:t>
            </a:r>
          </a:p>
          <a:p>
            <a:endParaRPr lang="pl-PL" sz="4200" b="1" dirty="0">
              <a:latin typeface="Neue Haas Grotesk Text Pro" panose="020B05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1CC66F9-23E1-7DDF-DA76-2DD09B7A2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30FDF40-A555-246C-BD53-E48EB2D2E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228" y="5898455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90D84E0B-50E2-C7FF-CAA2-AB330C5841D5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5</a:t>
            </a:fld>
            <a:endParaRPr lang="pl-PL" sz="1300" dirty="0">
              <a:latin typeface="Neue Haas Grotesk Text Pro" panose="020B0504020202020204" pitchFamily="34" charset="0"/>
            </a:endParaRP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B597BF15-1E80-3E08-8237-B1A6FDCBD497}"/>
              </a:ext>
            </a:extLst>
          </p:cNvPr>
          <p:cNvSpPr txBox="1"/>
          <p:nvPr/>
        </p:nvSpPr>
        <p:spPr>
          <a:xfrm>
            <a:off x="628389" y="1200489"/>
            <a:ext cx="5263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Neue Haas Grotesk Text Pro" panose="020B0504020202020204" pitchFamily="34" charset="0"/>
              </a:rPr>
              <a:t>Głos klienta i wartość programu</a:t>
            </a:r>
          </a:p>
        </p:txBody>
      </p:sp>
      <p:sp>
        <p:nvSpPr>
          <p:cNvPr id="132" name="Rounded Rectangle 5">
            <a:extLst>
              <a:ext uri="{FF2B5EF4-FFF2-40B4-BE49-F238E27FC236}">
                <a16:creationId xmlns:a16="http://schemas.microsoft.com/office/drawing/2014/main" id="{4A1E200F-968B-EC83-D5A2-62F314CC7D69}"/>
              </a:ext>
            </a:extLst>
          </p:cNvPr>
          <p:cNvSpPr/>
          <p:nvPr/>
        </p:nvSpPr>
        <p:spPr>
          <a:xfrm>
            <a:off x="598857" y="3048605"/>
            <a:ext cx="2487168" cy="2468880"/>
          </a:xfrm>
          <a:prstGeom prst="roundRect">
            <a:avLst/>
          </a:prstGeom>
          <a:solidFill>
            <a:srgbClr val="EC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Rounded Rectangle 6">
            <a:extLst>
              <a:ext uri="{FF2B5EF4-FFF2-40B4-BE49-F238E27FC236}">
                <a16:creationId xmlns:a16="http://schemas.microsoft.com/office/drawing/2014/main" id="{3C494D49-408B-50E7-393B-21CF769DE5BB}"/>
              </a:ext>
            </a:extLst>
          </p:cNvPr>
          <p:cNvSpPr/>
          <p:nvPr/>
        </p:nvSpPr>
        <p:spPr>
          <a:xfrm>
            <a:off x="827457" y="3277205"/>
            <a:ext cx="1051560" cy="310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6" name="TextBox 7">
            <a:extLst>
              <a:ext uri="{FF2B5EF4-FFF2-40B4-BE49-F238E27FC236}">
                <a16:creationId xmlns:a16="http://schemas.microsoft.com/office/drawing/2014/main" id="{66E80AC6-5920-9BFD-B75A-D51D76ACA695}"/>
              </a:ext>
            </a:extLst>
          </p:cNvPr>
          <p:cNvSpPr txBox="1"/>
          <p:nvPr/>
        </p:nvSpPr>
        <p:spPr>
          <a:xfrm>
            <a:off x="827457" y="3318353"/>
            <a:ext cx="10515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0A1924"/>
                </a:solidFill>
                <a:latin typeface="Aptos"/>
              </a:rPr>
              <a:t>Regularność</a:t>
            </a:r>
          </a:p>
        </p:txBody>
      </p:sp>
      <p:sp>
        <p:nvSpPr>
          <p:cNvPr id="138" name="TextBox 8">
            <a:extLst>
              <a:ext uri="{FF2B5EF4-FFF2-40B4-BE49-F238E27FC236}">
                <a16:creationId xmlns:a16="http://schemas.microsoft.com/office/drawing/2014/main" id="{17E4A13D-B240-3266-C801-2D7298166833}"/>
              </a:ext>
            </a:extLst>
          </p:cNvPr>
          <p:cNvSpPr txBox="1"/>
          <p:nvPr/>
        </p:nvSpPr>
        <p:spPr>
          <a:xfrm>
            <a:off x="827457" y="3871565"/>
            <a:ext cx="2011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83%</a:t>
            </a:r>
          </a:p>
        </p:txBody>
      </p:sp>
      <p:sp>
        <p:nvSpPr>
          <p:cNvPr id="140" name="TextBox 9">
            <a:extLst>
              <a:ext uri="{FF2B5EF4-FFF2-40B4-BE49-F238E27FC236}">
                <a16:creationId xmlns:a16="http://schemas.microsoft.com/office/drawing/2014/main" id="{E35FE082-8156-897A-A81E-5F481D29ED7B}"/>
              </a:ext>
            </a:extLst>
          </p:cNvPr>
          <p:cNvSpPr txBox="1"/>
          <p:nvPr/>
        </p:nvSpPr>
        <p:spPr>
          <a:xfrm>
            <a:off x="827456" y="4484213"/>
            <a:ext cx="2011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400" dirty="0">
                <a:solidFill>
                  <a:srgbClr val="F3F3F3"/>
                </a:solidFill>
                <a:latin typeface="Aptos"/>
              </a:rPr>
              <a:t>K</a:t>
            </a:r>
            <a:r>
              <a:rPr lang="pl-PL" sz="1400" b="0" dirty="0">
                <a:solidFill>
                  <a:srgbClr val="F3F3F3"/>
                </a:solidFill>
                <a:latin typeface="Aptos"/>
              </a:rPr>
              <a:t>orzysta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przy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każdej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wizycie</a:t>
            </a:r>
            <a:endParaRPr sz="1400" b="0" dirty="0">
              <a:solidFill>
                <a:srgbClr val="F3F3F3"/>
              </a:solidFill>
              <a:latin typeface="Aptos"/>
            </a:endParaRPr>
          </a:p>
        </p:txBody>
      </p:sp>
      <p:sp>
        <p:nvSpPr>
          <p:cNvPr id="142" name="Rectangle 10">
            <a:extLst>
              <a:ext uri="{FF2B5EF4-FFF2-40B4-BE49-F238E27FC236}">
                <a16:creationId xmlns:a16="http://schemas.microsoft.com/office/drawing/2014/main" id="{3A5E9EC3-A259-660D-A726-9B42939D4B7E}"/>
              </a:ext>
            </a:extLst>
          </p:cNvPr>
          <p:cNvSpPr/>
          <p:nvPr/>
        </p:nvSpPr>
        <p:spPr>
          <a:xfrm>
            <a:off x="827457" y="5151725"/>
            <a:ext cx="2011680" cy="73152"/>
          </a:xfrm>
          <a:prstGeom prst="rect">
            <a:avLst/>
          </a:prstGeom>
          <a:solidFill>
            <a:srgbClr val="3D4F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Rectangle 11">
            <a:extLst>
              <a:ext uri="{FF2B5EF4-FFF2-40B4-BE49-F238E27FC236}">
                <a16:creationId xmlns:a16="http://schemas.microsoft.com/office/drawing/2014/main" id="{7E1FBDA6-58D4-C46F-AB64-64E6E4BAA569}"/>
              </a:ext>
            </a:extLst>
          </p:cNvPr>
          <p:cNvSpPr/>
          <p:nvPr/>
        </p:nvSpPr>
        <p:spPr>
          <a:xfrm>
            <a:off x="827457" y="5151725"/>
            <a:ext cx="1669694" cy="73152"/>
          </a:xfrm>
          <a:prstGeom prst="rect">
            <a:avLst/>
          </a:prstGeom>
          <a:solidFill>
            <a:srgbClr val="68B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Rounded Rectangle 12">
            <a:extLst>
              <a:ext uri="{FF2B5EF4-FFF2-40B4-BE49-F238E27FC236}">
                <a16:creationId xmlns:a16="http://schemas.microsoft.com/office/drawing/2014/main" id="{43AFD8D1-E28B-A6A7-C1B2-44EE1836DC19}"/>
              </a:ext>
            </a:extLst>
          </p:cNvPr>
          <p:cNvSpPr/>
          <p:nvPr/>
        </p:nvSpPr>
        <p:spPr>
          <a:xfrm>
            <a:off x="3387777" y="3048605"/>
            <a:ext cx="2487168" cy="2468880"/>
          </a:xfrm>
          <a:prstGeom prst="roundRect">
            <a:avLst/>
          </a:prstGeom>
          <a:solidFill>
            <a:srgbClr val="EC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Rounded Rectangle 13">
            <a:extLst>
              <a:ext uri="{FF2B5EF4-FFF2-40B4-BE49-F238E27FC236}">
                <a16:creationId xmlns:a16="http://schemas.microsoft.com/office/drawing/2014/main" id="{1CF25781-B556-4B28-0E44-EA25A710C127}"/>
              </a:ext>
            </a:extLst>
          </p:cNvPr>
          <p:cNvSpPr/>
          <p:nvPr/>
        </p:nvSpPr>
        <p:spPr>
          <a:xfrm>
            <a:off x="3616377" y="3277205"/>
            <a:ext cx="1051560" cy="310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">
            <a:extLst>
              <a:ext uri="{FF2B5EF4-FFF2-40B4-BE49-F238E27FC236}">
                <a16:creationId xmlns:a16="http://schemas.microsoft.com/office/drawing/2014/main" id="{21EF0545-ECD3-E773-107A-856CC97B1099}"/>
              </a:ext>
            </a:extLst>
          </p:cNvPr>
          <p:cNvSpPr txBox="1"/>
          <p:nvPr/>
        </p:nvSpPr>
        <p:spPr>
          <a:xfrm>
            <a:off x="3616377" y="3318353"/>
            <a:ext cx="10515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0A1924"/>
                </a:solidFill>
                <a:latin typeface="Aptos"/>
              </a:rPr>
              <a:t>Motywacja</a:t>
            </a:r>
          </a:p>
        </p:txBody>
      </p:sp>
      <p:sp>
        <p:nvSpPr>
          <p:cNvPr id="152" name="TextBox 15">
            <a:extLst>
              <a:ext uri="{FF2B5EF4-FFF2-40B4-BE49-F238E27FC236}">
                <a16:creationId xmlns:a16="http://schemas.microsoft.com/office/drawing/2014/main" id="{947ABBA6-E0B6-340C-BA95-FE5F63323F8F}"/>
              </a:ext>
            </a:extLst>
          </p:cNvPr>
          <p:cNvSpPr txBox="1"/>
          <p:nvPr/>
        </p:nvSpPr>
        <p:spPr>
          <a:xfrm>
            <a:off x="3616377" y="3871565"/>
            <a:ext cx="2011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86,5%</a:t>
            </a:r>
          </a:p>
        </p:txBody>
      </p:sp>
      <p:sp>
        <p:nvSpPr>
          <p:cNvPr id="154" name="TextBox 16">
            <a:extLst>
              <a:ext uri="{FF2B5EF4-FFF2-40B4-BE49-F238E27FC236}">
                <a16:creationId xmlns:a16="http://schemas.microsoft.com/office/drawing/2014/main" id="{8AB98A6B-D3EC-A8C4-E584-CBA4488F0C03}"/>
              </a:ext>
            </a:extLst>
          </p:cNvPr>
          <p:cNvSpPr txBox="1"/>
          <p:nvPr/>
        </p:nvSpPr>
        <p:spPr>
          <a:xfrm>
            <a:off x="3616377" y="4484213"/>
            <a:ext cx="1965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400" dirty="0">
                <a:solidFill>
                  <a:srgbClr val="F3F3F3"/>
                </a:solidFill>
                <a:latin typeface="Aptos"/>
              </a:rPr>
              <a:t>K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orzysta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głównie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br>
              <a:rPr lang="pl-PL" sz="1400" b="0" dirty="0">
                <a:solidFill>
                  <a:srgbClr val="F3F3F3"/>
                </a:solidFill>
                <a:latin typeface="Aptos"/>
              </a:rPr>
            </a:br>
            <a:r>
              <a:rPr sz="1400" b="0" dirty="0">
                <a:solidFill>
                  <a:srgbClr val="F3F3F3"/>
                </a:solidFill>
                <a:latin typeface="Aptos"/>
              </a:rPr>
              <a:t>z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promocji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i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rabatów</a:t>
            </a:r>
            <a:endParaRPr sz="1400" b="0" dirty="0">
              <a:solidFill>
                <a:srgbClr val="F3F3F3"/>
              </a:solidFill>
              <a:latin typeface="Aptos"/>
            </a:endParaRPr>
          </a:p>
        </p:txBody>
      </p:sp>
      <p:sp>
        <p:nvSpPr>
          <p:cNvPr id="156" name="Rectangle 17">
            <a:extLst>
              <a:ext uri="{FF2B5EF4-FFF2-40B4-BE49-F238E27FC236}">
                <a16:creationId xmlns:a16="http://schemas.microsoft.com/office/drawing/2014/main" id="{53F6D6D8-67B3-BE82-4480-7E46A70AA8D0}"/>
              </a:ext>
            </a:extLst>
          </p:cNvPr>
          <p:cNvSpPr/>
          <p:nvPr/>
        </p:nvSpPr>
        <p:spPr>
          <a:xfrm>
            <a:off x="3616377" y="5151725"/>
            <a:ext cx="2011680" cy="73152"/>
          </a:xfrm>
          <a:prstGeom prst="rect">
            <a:avLst/>
          </a:prstGeom>
          <a:solidFill>
            <a:srgbClr val="3D4F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Rectangle 18">
            <a:extLst>
              <a:ext uri="{FF2B5EF4-FFF2-40B4-BE49-F238E27FC236}">
                <a16:creationId xmlns:a16="http://schemas.microsoft.com/office/drawing/2014/main" id="{7DB571A8-FC50-97C5-42F6-87E6BF44A022}"/>
              </a:ext>
            </a:extLst>
          </p:cNvPr>
          <p:cNvSpPr/>
          <p:nvPr/>
        </p:nvSpPr>
        <p:spPr>
          <a:xfrm>
            <a:off x="3616377" y="5151725"/>
            <a:ext cx="1740103" cy="73152"/>
          </a:xfrm>
          <a:prstGeom prst="rect">
            <a:avLst/>
          </a:prstGeom>
          <a:solidFill>
            <a:srgbClr val="68B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Rounded Rectangle 19">
            <a:extLst>
              <a:ext uri="{FF2B5EF4-FFF2-40B4-BE49-F238E27FC236}">
                <a16:creationId xmlns:a16="http://schemas.microsoft.com/office/drawing/2014/main" id="{0BF44095-B815-1500-8D1C-634A5F68A133}"/>
              </a:ext>
            </a:extLst>
          </p:cNvPr>
          <p:cNvSpPr/>
          <p:nvPr/>
        </p:nvSpPr>
        <p:spPr>
          <a:xfrm>
            <a:off x="6176697" y="3048605"/>
            <a:ext cx="2487168" cy="2468880"/>
          </a:xfrm>
          <a:prstGeom prst="roundRect">
            <a:avLst/>
          </a:prstGeom>
          <a:solidFill>
            <a:srgbClr val="EC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2" name="Rounded Rectangle 20">
            <a:extLst>
              <a:ext uri="{FF2B5EF4-FFF2-40B4-BE49-F238E27FC236}">
                <a16:creationId xmlns:a16="http://schemas.microsoft.com/office/drawing/2014/main" id="{73FBE8AF-E818-6D68-4A6E-9EFCD431FD48}"/>
              </a:ext>
            </a:extLst>
          </p:cNvPr>
          <p:cNvSpPr/>
          <p:nvPr/>
        </p:nvSpPr>
        <p:spPr>
          <a:xfrm>
            <a:off x="6405297" y="3277205"/>
            <a:ext cx="1051560" cy="310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TextBox 21">
            <a:extLst>
              <a:ext uri="{FF2B5EF4-FFF2-40B4-BE49-F238E27FC236}">
                <a16:creationId xmlns:a16="http://schemas.microsoft.com/office/drawing/2014/main" id="{5A3EDD37-6DDA-61A6-09DA-57C422807295}"/>
              </a:ext>
            </a:extLst>
          </p:cNvPr>
          <p:cNvSpPr txBox="1"/>
          <p:nvPr/>
        </p:nvSpPr>
        <p:spPr>
          <a:xfrm>
            <a:off x="6348109" y="3314055"/>
            <a:ext cx="11659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dirty="0" err="1">
                <a:solidFill>
                  <a:srgbClr val="0A1924"/>
                </a:solidFill>
                <a:latin typeface="Aptos"/>
              </a:rPr>
              <a:t>Doświadczenie</a:t>
            </a:r>
            <a:endParaRPr sz="1000" b="1" dirty="0">
              <a:solidFill>
                <a:srgbClr val="0A1924"/>
              </a:solidFill>
              <a:latin typeface="Aptos"/>
            </a:endParaRPr>
          </a:p>
        </p:txBody>
      </p:sp>
      <p:sp>
        <p:nvSpPr>
          <p:cNvPr id="166" name="TextBox 22">
            <a:extLst>
              <a:ext uri="{FF2B5EF4-FFF2-40B4-BE49-F238E27FC236}">
                <a16:creationId xmlns:a16="http://schemas.microsoft.com/office/drawing/2014/main" id="{2204980E-D7C3-56AB-2948-C6C8A3E8F191}"/>
              </a:ext>
            </a:extLst>
          </p:cNvPr>
          <p:cNvSpPr txBox="1"/>
          <p:nvPr/>
        </p:nvSpPr>
        <p:spPr>
          <a:xfrm>
            <a:off x="6405297" y="3871565"/>
            <a:ext cx="2011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98,7%</a:t>
            </a:r>
          </a:p>
        </p:txBody>
      </p:sp>
      <p:sp>
        <p:nvSpPr>
          <p:cNvPr id="168" name="TextBox 23">
            <a:extLst>
              <a:ext uri="{FF2B5EF4-FFF2-40B4-BE49-F238E27FC236}">
                <a16:creationId xmlns:a16="http://schemas.microsoft.com/office/drawing/2014/main" id="{9E5BD79E-D528-61C6-A5CD-5D23BF33DEB2}"/>
              </a:ext>
            </a:extLst>
          </p:cNvPr>
          <p:cNvSpPr txBox="1"/>
          <p:nvPr/>
        </p:nvSpPr>
        <p:spPr>
          <a:xfrm>
            <a:off x="6405297" y="4484213"/>
            <a:ext cx="1965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400" dirty="0">
                <a:solidFill>
                  <a:srgbClr val="F3F3F3"/>
                </a:solidFill>
                <a:latin typeface="Aptos"/>
              </a:rPr>
              <a:t>U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znaje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aplikacj</a:t>
            </a:r>
            <a:r>
              <a:rPr lang="pl-PL" sz="1400" dirty="0">
                <a:solidFill>
                  <a:srgbClr val="F3F3F3"/>
                </a:solidFill>
                <a:latin typeface="Aptos"/>
              </a:rPr>
              <a:t>e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br>
              <a:rPr lang="pl-PL" sz="1400" b="0" dirty="0">
                <a:solidFill>
                  <a:srgbClr val="F3F3F3"/>
                </a:solidFill>
                <a:latin typeface="Aptos"/>
              </a:rPr>
            </a:br>
            <a:r>
              <a:rPr sz="1400" b="0" dirty="0">
                <a:solidFill>
                  <a:srgbClr val="F3F3F3"/>
                </a:solidFill>
                <a:latin typeface="Aptos"/>
              </a:rPr>
              <a:t>za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intuicyjną</a:t>
            </a:r>
            <a:endParaRPr sz="1400" b="0" dirty="0">
              <a:solidFill>
                <a:srgbClr val="F3F3F3"/>
              </a:solidFill>
              <a:latin typeface="Aptos"/>
            </a:endParaRPr>
          </a:p>
        </p:txBody>
      </p:sp>
      <p:sp>
        <p:nvSpPr>
          <p:cNvPr id="170" name="Rectangle 24">
            <a:extLst>
              <a:ext uri="{FF2B5EF4-FFF2-40B4-BE49-F238E27FC236}">
                <a16:creationId xmlns:a16="http://schemas.microsoft.com/office/drawing/2014/main" id="{419853CE-7C59-3821-E335-5B34F65D89C1}"/>
              </a:ext>
            </a:extLst>
          </p:cNvPr>
          <p:cNvSpPr/>
          <p:nvPr/>
        </p:nvSpPr>
        <p:spPr>
          <a:xfrm>
            <a:off x="6405297" y="5151725"/>
            <a:ext cx="2011680" cy="73152"/>
          </a:xfrm>
          <a:prstGeom prst="rect">
            <a:avLst/>
          </a:prstGeom>
          <a:solidFill>
            <a:srgbClr val="3D4F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Rectangle 25">
            <a:extLst>
              <a:ext uri="{FF2B5EF4-FFF2-40B4-BE49-F238E27FC236}">
                <a16:creationId xmlns:a16="http://schemas.microsoft.com/office/drawing/2014/main" id="{D0C88AE5-8ACC-9F98-D8CF-7CC0811D61A7}"/>
              </a:ext>
            </a:extLst>
          </p:cNvPr>
          <p:cNvSpPr/>
          <p:nvPr/>
        </p:nvSpPr>
        <p:spPr>
          <a:xfrm>
            <a:off x="6405297" y="5151725"/>
            <a:ext cx="1985528" cy="73152"/>
          </a:xfrm>
          <a:prstGeom prst="rect">
            <a:avLst/>
          </a:prstGeom>
          <a:solidFill>
            <a:srgbClr val="68B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Rounded Rectangle 26">
            <a:extLst>
              <a:ext uri="{FF2B5EF4-FFF2-40B4-BE49-F238E27FC236}">
                <a16:creationId xmlns:a16="http://schemas.microsoft.com/office/drawing/2014/main" id="{C7B9ADEF-C86C-3A01-5100-927A1FFE7616}"/>
              </a:ext>
            </a:extLst>
          </p:cNvPr>
          <p:cNvSpPr/>
          <p:nvPr/>
        </p:nvSpPr>
        <p:spPr>
          <a:xfrm>
            <a:off x="8965616" y="3048605"/>
            <a:ext cx="2487168" cy="2468880"/>
          </a:xfrm>
          <a:prstGeom prst="roundRect">
            <a:avLst/>
          </a:prstGeom>
          <a:solidFill>
            <a:srgbClr val="EC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6" name="Rounded Rectangle 27">
            <a:extLst>
              <a:ext uri="{FF2B5EF4-FFF2-40B4-BE49-F238E27FC236}">
                <a16:creationId xmlns:a16="http://schemas.microsoft.com/office/drawing/2014/main" id="{2E0191F2-B341-A7B8-DD4C-7CF64322ED67}"/>
              </a:ext>
            </a:extLst>
          </p:cNvPr>
          <p:cNvSpPr/>
          <p:nvPr/>
        </p:nvSpPr>
        <p:spPr>
          <a:xfrm>
            <a:off x="9194216" y="3277205"/>
            <a:ext cx="1051560" cy="310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TextBox 28">
            <a:extLst>
              <a:ext uri="{FF2B5EF4-FFF2-40B4-BE49-F238E27FC236}">
                <a16:creationId xmlns:a16="http://schemas.microsoft.com/office/drawing/2014/main" id="{8EDD7B79-6D52-6813-AFCD-7B79BC1A4155}"/>
              </a:ext>
            </a:extLst>
          </p:cNvPr>
          <p:cNvSpPr txBox="1"/>
          <p:nvPr/>
        </p:nvSpPr>
        <p:spPr>
          <a:xfrm>
            <a:off x="9194216" y="3318353"/>
            <a:ext cx="10515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0A1924"/>
                </a:solidFill>
                <a:latin typeface="Aptos"/>
              </a:rPr>
              <a:t>Technologia</a:t>
            </a:r>
          </a:p>
        </p:txBody>
      </p:sp>
      <p:sp>
        <p:nvSpPr>
          <p:cNvPr id="180" name="TextBox 29">
            <a:extLst>
              <a:ext uri="{FF2B5EF4-FFF2-40B4-BE49-F238E27FC236}">
                <a16:creationId xmlns:a16="http://schemas.microsoft.com/office/drawing/2014/main" id="{5DD945F3-F93E-DAE1-8FF3-D8FE1FCBE6D7}"/>
              </a:ext>
            </a:extLst>
          </p:cNvPr>
          <p:cNvSpPr txBox="1"/>
          <p:nvPr/>
        </p:nvSpPr>
        <p:spPr>
          <a:xfrm>
            <a:off x="9194216" y="3871565"/>
            <a:ext cx="2011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97,2%</a:t>
            </a:r>
          </a:p>
        </p:txBody>
      </p:sp>
      <p:sp>
        <p:nvSpPr>
          <p:cNvPr id="182" name="TextBox 30">
            <a:extLst>
              <a:ext uri="{FF2B5EF4-FFF2-40B4-BE49-F238E27FC236}">
                <a16:creationId xmlns:a16="http://schemas.microsoft.com/office/drawing/2014/main" id="{25FA3358-6FC6-8D3D-8242-9F1E8B5D8481}"/>
              </a:ext>
            </a:extLst>
          </p:cNvPr>
          <p:cNvSpPr txBox="1"/>
          <p:nvPr/>
        </p:nvSpPr>
        <p:spPr>
          <a:xfrm>
            <a:off x="9194216" y="4484213"/>
            <a:ext cx="1965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400" dirty="0">
                <a:solidFill>
                  <a:srgbClr val="F3F3F3"/>
                </a:solidFill>
                <a:latin typeface="Aptos"/>
              </a:rPr>
              <a:t>O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cenia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aplikacj</a:t>
            </a:r>
            <a:r>
              <a:rPr lang="pl-PL" sz="1400" b="0" dirty="0">
                <a:solidFill>
                  <a:srgbClr val="F3F3F3"/>
                </a:solidFill>
                <a:latin typeface="Aptos"/>
              </a:rPr>
              <a:t>e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jako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szybką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i</a:t>
            </a:r>
            <a:r>
              <a:rPr sz="1400" b="0" dirty="0">
                <a:solidFill>
                  <a:srgbClr val="F3F3F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3F3F3"/>
                </a:solidFill>
                <a:latin typeface="Aptos"/>
              </a:rPr>
              <a:t>stabilną</a:t>
            </a:r>
            <a:endParaRPr sz="1400" b="0" dirty="0">
              <a:solidFill>
                <a:srgbClr val="F3F3F3"/>
              </a:solidFill>
              <a:latin typeface="Aptos"/>
            </a:endParaRPr>
          </a:p>
        </p:txBody>
      </p:sp>
      <p:sp>
        <p:nvSpPr>
          <p:cNvPr id="184" name="Rectangle 31">
            <a:extLst>
              <a:ext uri="{FF2B5EF4-FFF2-40B4-BE49-F238E27FC236}">
                <a16:creationId xmlns:a16="http://schemas.microsoft.com/office/drawing/2014/main" id="{B3A62549-94B2-8DFD-C63D-4C9F24F3C6DD}"/>
              </a:ext>
            </a:extLst>
          </p:cNvPr>
          <p:cNvSpPr/>
          <p:nvPr/>
        </p:nvSpPr>
        <p:spPr>
          <a:xfrm>
            <a:off x="9194216" y="5151725"/>
            <a:ext cx="2011680" cy="73152"/>
          </a:xfrm>
          <a:prstGeom prst="rect">
            <a:avLst/>
          </a:prstGeom>
          <a:solidFill>
            <a:srgbClr val="3D4F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Rectangle 32">
            <a:extLst>
              <a:ext uri="{FF2B5EF4-FFF2-40B4-BE49-F238E27FC236}">
                <a16:creationId xmlns:a16="http://schemas.microsoft.com/office/drawing/2014/main" id="{18D9A6D4-6B3E-AE8D-39DB-1D35CC07ACC3}"/>
              </a:ext>
            </a:extLst>
          </p:cNvPr>
          <p:cNvSpPr/>
          <p:nvPr/>
        </p:nvSpPr>
        <p:spPr>
          <a:xfrm>
            <a:off x="9194216" y="5151725"/>
            <a:ext cx="1955352" cy="73152"/>
          </a:xfrm>
          <a:prstGeom prst="rect">
            <a:avLst/>
          </a:prstGeom>
          <a:solidFill>
            <a:srgbClr val="68B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8" name="Obraz 187">
            <a:extLst>
              <a:ext uri="{FF2B5EF4-FFF2-40B4-BE49-F238E27FC236}">
                <a16:creationId xmlns:a16="http://schemas.microsoft.com/office/drawing/2014/main" id="{17FBB772-71D6-3AFB-D7D9-104445F942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4167" y="1758516"/>
            <a:ext cx="1467246" cy="698267"/>
          </a:xfrm>
          <a:prstGeom prst="rect">
            <a:avLst/>
          </a:prstGeom>
        </p:spPr>
      </p:pic>
      <p:pic>
        <p:nvPicPr>
          <p:cNvPr id="190" name="Obraz 189">
            <a:extLst>
              <a:ext uri="{FF2B5EF4-FFF2-40B4-BE49-F238E27FC236}">
                <a16:creationId xmlns:a16="http://schemas.microsoft.com/office/drawing/2014/main" id="{0D201C2D-E324-F617-7945-5ED428F348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52" y="1805596"/>
            <a:ext cx="723995" cy="594806"/>
          </a:xfrm>
          <a:prstGeom prst="rect">
            <a:avLst/>
          </a:prstGeom>
        </p:spPr>
      </p:pic>
      <p:pic>
        <p:nvPicPr>
          <p:cNvPr id="191" name="Obraz 190" descr="Ikony Google Play I Apple App Store. Izolowane Na Białym Tle Fotografia Editorial - Illustration of logowie, wektor: 198405342">
            <a:extLst>
              <a:ext uri="{FF2B5EF4-FFF2-40B4-BE49-F238E27FC236}">
                <a16:creationId xmlns:a16="http://schemas.microsoft.com/office/drawing/2014/main" id="{496CCE8D-EAC1-5750-04B6-99BB57F55C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3273" y="1588632"/>
            <a:ext cx="1169341" cy="110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75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4605-F7CC-C0DE-0070-03D512C63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>
            <a:extLst>
              <a:ext uri="{FF2B5EF4-FFF2-40B4-BE49-F238E27FC236}">
                <a16:creationId xmlns:a16="http://schemas.microsoft.com/office/drawing/2014/main" id="{996A4DAB-D955-0BC2-3C77-3A9551CC6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8B34352E-6A3C-0137-6FF7-457D3F789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60DFCD1-BF52-B1ED-5431-9D184AEEE5C9}"/>
              </a:ext>
            </a:extLst>
          </p:cNvPr>
          <p:cNvSpPr txBox="1"/>
          <p:nvPr/>
        </p:nvSpPr>
        <p:spPr>
          <a:xfrm>
            <a:off x="596261" y="507991"/>
            <a:ext cx="604138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200" b="1" dirty="0">
                <a:latin typeface="Neue Haas Grotesk Text Pro"/>
              </a:rPr>
              <a:t>AVIA GO </a:t>
            </a:r>
            <a:r>
              <a:rPr lang="pl-PL" sz="2800" b="1" dirty="0">
                <a:latin typeface="Neue Haas Grotesk Text Pro"/>
              </a:rPr>
              <a:t>dokąd zmierzamy </a:t>
            </a:r>
          </a:p>
          <a:p>
            <a:endParaRPr lang="pl-PL" sz="4200" b="1" dirty="0">
              <a:latin typeface="Neue Haas Grotesk Text Pro" panose="020B05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E2FE84F3-3B7B-27B5-4FB7-2D28905AB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D7AB87D-9629-D11D-AD60-AC42E91DD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228" y="5898455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4DC2E99-B63E-87EC-B0BA-51DF3C2B9095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6</a:t>
            </a:fld>
            <a:endParaRPr lang="pl-PL" sz="1300" dirty="0">
              <a:latin typeface="Neue Haas Grotesk Text Pro" panose="020B0504020202020204" pitchFamily="34" charset="0"/>
            </a:endParaRP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471FD66D-B34C-8E37-BAAC-D1BE5FC27914}"/>
              </a:ext>
            </a:extLst>
          </p:cNvPr>
          <p:cNvSpPr txBox="1"/>
          <p:nvPr/>
        </p:nvSpPr>
        <p:spPr>
          <a:xfrm>
            <a:off x="628389" y="1200489"/>
            <a:ext cx="5263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Neue Haas Grotesk Text Pro" panose="020B0504020202020204" pitchFamily="34" charset="0"/>
              </a:rPr>
              <a:t>Najważniejsze projekty na 2027</a:t>
            </a: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0DE938A8-12A3-ECA3-CFC6-04062D078314}"/>
              </a:ext>
            </a:extLst>
          </p:cNvPr>
          <p:cNvSpPr/>
          <p:nvPr/>
        </p:nvSpPr>
        <p:spPr>
          <a:xfrm>
            <a:off x="1397824" y="3021023"/>
            <a:ext cx="2736012" cy="2587752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F6D9ED05-1665-F738-D54F-97E026510E37}"/>
              </a:ext>
            </a:extLst>
          </p:cNvPr>
          <p:cNvSpPr/>
          <p:nvPr/>
        </p:nvSpPr>
        <p:spPr>
          <a:xfrm>
            <a:off x="4524110" y="3021023"/>
            <a:ext cx="2736012" cy="2587752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54DF682B-E0EC-B933-1724-1071A04A1C2D}"/>
              </a:ext>
            </a:extLst>
          </p:cNvPr>
          <p:cNvSpPr/>
          <p:nvPr/>
        </p:nvSpPr>
        <p:spPr>
          <a:xfrm>
            <a:off x="7650397" y="3021023"/>
            <a:ext cx="2736012" cy="2587752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8C5EFB3-69A1-8EEC-82E5-AC5CA7DD7B39}"/>
              </a:ext>
            </a:extLst>
          </p:cNvPr>
          <p:cNvSpPr/>
          <p:nvPr/>
        </p:nvSpPr>
        <p:spPr>
          <a:xfrm>
            <a:off x="1619109" y="3275344"/>
            <a:ext cx="1051560" cy="310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121847CD-2FF5-BE33-E788-FCDD3F1B55D2}"/>
              </a:ext>
            </a:extLst>
          </p:cNvPr>
          <p:cNvSpPr txBox="1"/>
          <p:nvPr/>
        </p:nvSpPr>
        <p:spPr>
          <a:xfrm>
            <a:off x="1499331" y="3316492"/>
            <a:ext cx="12911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000" b="1" dirty="0">
                <a:solidFill>
                  <a:srgbClr val="0A1924"/>
                </a:solidFill>
                <a:latin typeface="Aptos"/>
              </a:rPr>
              <a:t>Kluby sportowe</a:t>
            </a:r>
            <a:endParaRPr sz="1000" b="1" dirty="0">
              <a:solidFill>
                <a:srgbClr val="0A1924"/>
              </a:solidFill>
              <a:latin typeface="Aptos"/>
            </a:endParaRP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BADB1C13-4C7C-A3DB-DD5D-E8C24AFFE09B}"/>
              </a:ext>
            </a:extLst>
          </p:cNvPr>
          <p:cNvSpPr/>
          <p:nvPr/>
        </p:nvSpPr>
        <p:spPr>
          <a:xfrm>
            <a:off x="7918874" y="3276263"/>
            <a:ext cx="1336490" cy="3099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C264737-AF33-34D2-62AE-5B14F11CF37C}"/>
              </a:ext>
            </a:extLst>
          </p:cNvPr>
          <p:cNvSpPr txBox="1"/>
          <p:nvPr/>
        </p:nvSpPr>
        <p:spPr>
          <a:xfrm>
            <a:off x="7866201" y="3307681"/>
            <a:ext cx="14418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000" b="1" dirty="0">
                <a:solidFill>
                  <a:srgbClr val="0A1924"/>
                </a:solidFill>
                <a:latin typeface="Aptos"/>
              </a:rPr>
              <a:t>Lokalna społeczność</a:t>
            </a:r>
            <a:endParaRPr sz="1000" b="1" dirty="0">
              <a:solidFill>
                <a:srgbClr val="0A1924"/>
              </a:solidFill>
              <a:latin typeface="Aptos"/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8EF7931C-9131-9BBB-2250-9946EA5E9C65}"/>
              </a:ext>
            </a:extLst>
          </p:cNvPr>
          <p:cNvSpPr/>
          <p:nvPr/>
        </p:nvSpPr>
        <p:spPr>
          <a:xfrm>
            <a:off x="4752002" y="3275344"/>
            <a:ext cx="1051560" cy="310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78DB6E02-0A24-0D13-6224-7A49B8FE04AA}"/>
              </a:ext>
            </a:extLst>
          </p:cNvPr>
          <p:cNvSpPr txBox="1"/>
          <p:nvPr/>
        </p:nvSpPr>
        <p:spPr>
          <a:xfrm>
            <a:off x="4752002" y="3316492"/>
            <a:ext cx="10515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000" b="1" dirty="0">
                <a:solidFill>
                  <a:srgbClr val="0A1924"/>
                </a:solidFill>
                <a:latin typeface="Aptos"/>
              </a:rPr>
              <a:t>Lokalne firmy</a:t>
            </a:r>
            <a:endParaRPr sz="1000" b="1" dirty="0">
              <a:solidFill>
                <a:srgbClr val="0A1924"/>
              </a:solidFill>
              <a:latin typeface="Aptos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6FBD3E2A-43E8-3579-DC5E-AA5DA7A60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088" y="1698755"/>
            <a:ext cx="447913" cy="584775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5605FF9E-38F8-9836-5B76-646248F79EE8}"/>
              </a:ext>
            </a:extLst>
          </p:cNvPr>
          <p:cNvSpPr txBox="1"/>
          <p:nvPr/>
        </p:nvSpPr>
        <p:spPr>
          <a:xfrm>
            <a:off x="1295828" y="1742983"/>
            <a:ext cx="1473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latin typeface="Neue Haas Grotesk Text Pro" panose="020B0504020202020204" pitchFamily="34" charset="0"/>
              </a:rPr>
              <a:t>Cel: Nowi klienci stacji</a:t>
            </a:r>
          </a:p>
        </p:txBody>
      </p:sp>
      <p:pic>
        <p:nvPicPr>
          <p:cNvPr id="30" name="Obraz 29" descr="AdSports">
            <a:extLst>
              <a:ext uri="{FF2B5EF4-FFF2-40B4-BE49-F238E27FC236}">
                <a16:creationId xmlns:a16="http://schemas.microsoft.com/office/drawing/2014/main" id="{9BB88DD1-8CE0-5ED1-035A-45EF00D6DB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500" r="98000">
                        <a14:foregroundMark x1="5167" y1="58333" x2="5167" y2="58333"/>
                        <a14:foregroundMark x1="500" y1="59000" x2="500" y2="59000"/>
                        <a14:foregroundMark x1="49500" y1="52000" x2="49500" y2="52000"/>
                        <a14:foregroundMark x1="55333" y1="49167" x2="55333" y2="49167"/>
                        <a14:foregroundMark x1="58333" y1="50167" x2="58333" y2="50167"/>
                        <a14:foregroundMark x1="63833" y1="51667" x2="63833" y2="51667"/>
                        <a14:foregroundMark x1="19500" y1="54000" x2="19500" y2="54000"/>
                        <a14:foregroundMark x1="73167" y1="54167" x2="73167" y2="54167"/>
                        <a14:foregroundMark x1="83333" y1="52000" x2="83333" y2="52000"/>
                        <a14:foregroundMark x1="89500" y1="51833" x2="89500" y2="51833"/>
                        <a14:foregroundMark x1="98000" y1="52833" x2="98000" y2="52833"/>
                        <a14:foregroundMark x1="33167" y1="50000" x2="33167" y2="50000"/>
                        <a14:backgroundMark x1="36167" y1="50500" x2="36167" y2="50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0219" y="2327758"/>
            <a:ext cx="891221" cy="891221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D68258E9-406B-15EB-577B-258A309D46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4757" y="2639419"/>
            <a:ext cx="277400" cy="220086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604EB2DD-4499-4C89-8EF9-ED35267070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2740" y="2618657"/>
            <a:ext cx="326853" cy="26161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1EFDC46C-96E7-1530-CDE3-AA7D49BD70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12881" y="2649747"/>
            <a:ext cx="242079" cy="193663"/>
          </a:xfrm>
          <a:prstGeom prst="rect">
            <a:avLst/>
          </a:prstGeom>
        </p:spPr>
      </p:pic>
      <p:sp>
        <p:nvSpPr>
          <p:cNvPr id="35" name="pole tekstowe 34">
            <a:extLst>
              <a:ext uri="{FF2B5EF4-FFF2-40B4-BE49-F238E27FC236}">
                <a16:creationId xmlns:a16="http://schemas.microsoft.com/office/drawing/2014/main" id="{02B0038F-3094-E4F6-B127-F01B40FF7A8D}"/>
              </a:ext>
            </a:extLst>
          </p:cNvPr>
          <p:cNvSpPr txBox="1"/>
          <p:nvPr/>
        </p:nvSpPr>
        <p:spPr>
          <a:xfrm>
            <a:off x="4797527" y="2649747"/>
            <a:ext cx="1227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>
                <a:latin typeface="Neue Haas Grotesk Text Pro" panose="020B0504020202020204" pitchFamily="34" charset="0"/>
              </a:rPr>
              <a:t>AVIA GO Flota</a:t>
            </a:r>
          </a:p>
        </p:txBody>
      </p:sp>
      <p:pic>
        <p:nvPicPr>
          <p:cNvPr id="38" name="Obraz 37" descr="Karta Dużej Rodziny | Urząd Gminy Borowie">
            <a:extLst>
              <a:ext uri="{FF2B5EF4-FFF2-40B4-BE49-F238E27FC236}">
                <a16:creationId xmlns:a16="http://schemas.microsoft.com/office/drawing/2014/main" id="{E77BFABB-44C9-1AAC-BF73-0E8CB77B70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58410" y="2529366"/>
            <a:ext cx="944991" cy="445641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3F0BC807-739E-810E-CCBD-6FB1BF4A948C}"/>
              </a:ext>
            </a:extLst>
          </p:cNvPr>
          <p:cNvSpPr txBox="1"/>
          <p:nvPr/>
        </p:nvSpPr>
        <p:spPr>
          <a:xfrm>
            <a:off x="8467826" y="2649747"/>
            <a:ext cx="5811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 dirty="0">
                <a:latin typeface="Neue Haas Grotesk Text Pro" panose="020B0504020202020204" pitchFamily="34" charset="0"/>
              </a:rPr>
              <a:t>KDR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5998147-F792-C5AF-1BF4-E241DB92C2D1}"/>
              </a:ext>
            </a:extLst>
          </p:cNvPr>
          <p:cNvSpPr txBox="1"/>
          <p:nvPr/>
        </p:nvSpPr>
        <p:spPr>
          <a:xfrm>
            <a:off x="1481146" y="3784687"/>
            <a:ext cx="25693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  <a:t>Zwiększenie rozpoznawalności marki AVIA (Pogoń Sz. ŁKS Łódź, Wisła K.)</a:t>
            </a:r>
            <a:b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endParaRPr lang="pl-PL" sz="1000" dirty="0">
              <a:solidFill>
                <a:srgbClr val="F3F3F3"/>
              </a:solidFill>
              <a:latin typeface="Aptos" panose="020B00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  <a:t>Dotarcie do nowych klientów / lokalnych firm (klub biznesu)</a:t>
            </a:r>
            <a:b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endParaRPr lang="pl-PL" sz="1000" dirty="0">
              <a:solidFill>
                <a:srgbClr val="F3F3F3"/>
              </a:solidFill>
              <a:latin typeface="Aptos" panose="020B00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  <a:t>Mierzalny sponsoring przy pomocy AVIA GO (promocja na wskazanej stacji)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D9251490-7ABD-CD4E-CB70-E9FD2F663EC6}"/>
              </a:ext>
            </a:extLst>
          </p:cNvPr>
          <p:cNvSpPr txBox="1"/>
          <p:nvPr/>
        </p:nvSpPr>
        <p:spPr>
          <a:xfrm>
            <a:off x="4622503" y="3784687"/>
            <a:ext cx="2532027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  <a:t>Rozszerzenie programu dla klientów flotowych (pilotaż do końca 2026 r.)</a:t>
            </a:r>
            <a:b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endParaRPr lang="pl-PL" sz="1050" dirty="0">
              <a:solidFill>
                <a:srgbClr val="F3F3F3"/>
              </a:solidFill>
              <a:latin typeface="Aptos" panose="020B00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  <a:t>Łączenie korzyści flotowych </a:t>
            </a:r>
            <a:b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  <a:t>z programem lojalnościowym </a:t>
            </a:r>
            <a: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  <a:t>(oferty, nagrody, wyzwania)</a:t>
            </a:r>
            <a:b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endParaRPr lang="pl-PL" sz="1000" dirty="0">
              <a:solidFill>
                <a:srgbClr val="F3F3F3"/>
              </a:solidFill>
              <a:latin typeface="Aptos" panose="020B00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00" dirty="0">
                <a:solidFill>
                  <a:srgbClr val="F3F3F3"/>
                </a:solidFill>
                <a:latin typeface="Aptos" panose="020B0004020202020204" pitchFamily="34" charset="0"/>
              </a:rPr>
              <a:t>Cel: nowy klient i zwiększenie częstotliwości </a:t>
            </a:r>
            <a:r>
              <a:rPr lang="pl-PL" sz="1000" dirty="0" err="1">
                <a:solidFill>
                  <a:srgbClr val="F3F3F3"/>
                </a:solidFill>
                <a:latin typeface="Aptos" panose="020B0004020202020204" pitchFamily="34" charset="0"/>
              </a:rPr>
              <a:t>tankowań</a:t>
            </a:r>
            <a:endParaRPr lang="pl-PL" sz="1050" dirty="0">
              <a:solidFill>
                <a:srgbClr val="F3F3F3"/>
              </a:solidFill>
              <a:latin typeface="Aptos" panose="020B0004020202020204" pitchFamily="34" charset="0"/>
            </a:endParaRP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379B6E67-83E8-7C96-FC74-1F38F96DB9DA}"/>
              </a:ext>
            </a:extLst>
          </p:cNvPr>
          <p:cNvSpPr txBox="1"/>
          <p:nvPr/>
        </p:nvSpPr>
        <p:spPr>
          <a:xfrm>
            <a:off x="7805211" y="3784687"/>
            <a:ext cx="248756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  <a:t>Blisko 2 miliony posiadaczy kart</a:t>
            </a:r>
            <a:b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endParaRPr lang="pl-PL" sz="1050" dirty="0">
              <a:solidFill>
                <a:srgbClr val="F3F3F3"/>
              </a:solidFill>
              <a:latin typeface="Aptos" panose="020B00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  <a:t>Zwiększenie atrakcyjności marki AVIA dzięki dodatkowym korzyściom dla rodzin</a:t>
            </a:r>
            <a:b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</a:br>
            <a:endParaRPr lang="pl-PL" sz="1050" dirty="0">
              <a:solidFill>
                <a:srgbClr val="F3F3F3"/>
              </a:solidFill>
              <a:latin typeface="Aptos" panose="020B0004020202020204" pitchFamily="34" charset="0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pl-PL" sz="1050" dirty="0">
                <a:solidFill>
                  <a:srgbClr val="F3F3F3"/>
                </a:solidFill>
                <a:latin typeface="Aptos" panose="020B0004020202020204" pitchFamily="34" charset="0"/>
              </a:rPr>
              <a:t>Cel:  pozyskanie nowego klienta</a:t>
            </a:r>
          </a:p>
        </p:txBody>
      </p:sp>
    </p:spTree>
    <p:extLst>
      <p:ext uri="{BB962C8B-B14F-4D97-AF65-F5344CB8AC3E}">
        <p14:creationId xmlns:p14="http://schemas.microsoft.com/office/powerpoint/2010/main" val="3537089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MOT">
      <a:dk1>
        <a:srgbClr val="161743"/>
      </a:dk1>
      <a:lt1>
        <a:srgbClr val="FFFFFF"/>
      </a:lt1>
      <a:dk2>
        <a:srgbClr val="191919"/>
      </a:dk2>
      <a:lt2>
        <a:srgbClr val="E7E6E6"/>
      </a:lt2>
      <a:accent1>
        <a:srgbClr val="161743"/>
      </a:accent1>
      <a:accent2>
        <a:srgbClr val="242456"/>
      </a:accent2>
      <a:accent3>
        <a:srgbClr val="F3F3F3"/>
      </a:accent3>
      <a:accent4>
        <a:srgbClr val="E30613"/>
      </a:accent4>
      <a:accent5>
        <a:srgbClr val="C60512"/>
      </a:accent5>
      <a:accent6>
        <a:srgbClr val="000000"/>
      </a:accent6>
      <a:hlink>
        <a:srgbClr val="161743"/>
      </a:hlink>
      <a:folHlink>
        <a:srgbClr val="161743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72a5980-0178-4ab5-b0ae-1c5799be9a8b" xsi:nil="true"/>
    <lcf76f155ced4ddcb4097134ff3c332f xmlns="bd151af3-577c-4c48-8532-655e28f08b7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295A6C213B4E9FD3AFAD5279A672" ma:contentTypeVersion="14" ma:contentTypeDescription="Create a new document." ma:contentTypeScope="" ma:versionID="171435d88a58d4660e8bf65b1dbfafbd">
  <xsd:schema xmlns:xsd="http://www.w3.org/2001/XMLSchema" xmlns:xs="http://www.w3.org/2001/XMLSchema" xmlns:p="http://schemas.microsoft.com/office/2006/metadata/properties" xmlns:ns2="bd151af3-577c-4c48-8532-655e28f08b7e" xmlns:ns3="d72a5980-0178-4ab5-b0ae-1c5799be9a8b" targetNamespace="http://schemas.microsoft.com/office/2006/metadata/properties" ma:root="true" ma:fieldsID="3e9046f221a142c8bf8a322484dcae1c" ns2:_="" ns3:_="">
    <xsd:import namespace="bd151af3-577c-4c48-8532-655e28f08b7e"/>
    <xsd:import namespace="d72a5980-0178-4ab5-b0ae-1c5799be9a8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51af3-577c-4c48-8532-655e28f08b7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c76be469-1299-42d5-ad72-994e080495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a5980-0178-4ab5-b0ae-1c5799be9a8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a5f5c7d-397c-4142-a914-77873fffce81}" ma:internalName="TaxCatchAll" ma:showField="CatchAllData" ma:web="d72a5980-0178-4ab5-b0ae-1c5799be9a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53C8A9-B97E-485F-9117-26CDBDA02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673C71-34AD-412F-8839-CE58C4FFF083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d72a5980-0178-4ab5-b0ae-1c5799be9a8b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d151af3-577c-4c48-8532-655e28f08b7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C8DF3B6-EF56-4D1C-991F-0D1E54F99A7D}">
  <ds:schemaRefs>
    <ds:schemaRef ds:uri="bd151af3-577c-4c48-8532-655e28f08b7e"/>
    <ds:schemaRef ds:uri="d72a5980-0178-4ab5-b0ae-1c5799be9a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419</Words>
  <Application>Microsoft Office PowerPoint</Application>
  <PresentationFormat>Panoramiczny</PresentationFormat>
  <Paragraphs>85</Paragraphs>
  <Slides>6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Arial</vt:lpstr>
      <vt:lpstr>Calibri Light</vt:lpstr>
      <vt:lpstr>Neue Haas Grotesk Text Pro</vt:lpstr>
      <vt:lpstr>Aptos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SPRING UP</dc:creator>
  <cp:lastModifiedBy>Karolina Woźniakowska</cp:lastModifiedBy>
  <cp:revision>3</cp:revision>
  <dcterms:created xsi:type="dcterms:W3CDTF">2023-02-20T08:24:01Z</dcterms:created>
  <dcterms:modified xsi:type="dcterms:W3CDTF">2026-09-04T15:10:24Z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0x010100CBB7295A6C213B4E9FD3AFAD5279A672</vt:lpwstr>
  </property>
  <property fmtid="{D5CDD505-2E9C-101B-9397-08002B2CF9AE}" pid="3" name="Order">
    <vt:lpwstr>29800.0000000000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  <property fmtid="{D5CDD505-2E9C-101B-9397-08002B2CF9AE}" pid="10" name="MediaServiceImageTags">
    <vt:lpwstr/>
  </property>
</Properties>
</file>