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notesMasterIdLst>
    <p:notesMasterId r:id="rId14"/>
  </p:notesMasterIdLst>
  <p:sldIdLst>
    <p:sldId id="1376" r:id="rId5"/>
    <p:sldId id="362" r:id="rId6"/>
    <p:sldId id="363" r:id="rId7"/>
    <p:sldId id="364" r:id="rId8"/>
    <p:sldId id="258" r:id="rId9"/>
    <p:sldId id="259" r:id="rId10"/>
    <p:sldId id="260" r:id="rId11"/>
    <p:sldId id="261" r:id="rId12"/>
    <p:sldId id="365" r:id="rId13"/>
  </p:sldIdLst>
  <p:sldSz cx="12192000" cy="6858000"/>
  <p:notesSz cx="6858000" cy="9144000"/>
  <p:embeddedFontLst>
    <p:embeddedFont>
      <p:font typeface="Neue Haas Grotesk Text Pro" panose="020B0504020202020204" pitchFamily="34" charset="-18"/>
      <p:regular r:id="rId15"/>
      <p:bold r:id="rId16"/>
      <p:italic r:id="rId17"/>
      <p:boldItalic r:id="rId18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F9B"/>
    <a:srgbClr val="282970"/>
    <a:srgbClr val="1B1C4C"/>
    <a:srgbClr val="F3F3F3"/>
    <a:srgbClr val="1E1F4E"/>
    <a:srgbClr val="F8DFC9"/>
    <a:srgbClr val="C5EC9B"/>
    <a:srgbClr val="FFF3D9"/>
    <a:srgbClr val="161743"/>
    <a:srgbClr val="2425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A49114-C09C-009E-44CF-63144ED5BBF5}" v="498" dt="2026-09-04T10:26:47.417"/>
    <p1510:client id="{9AA4BE07-E466-4480-A322-C704899F3495}" v="992" dt="2026-09-04T13:26:28.377"/>
    <p1510:client id="{B77899AF-90B0-B036-4A2D-6F55DBF4F942}" v="44" dt="2026-09-04T09:13:26.489"/>
    <p1510:client id="{B8F50180-E8A3-3025-3701-883D8B62AF6C}" v="376" dt="2026-09-03T14:13:07.8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Bez stylu, siatka tabeli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7D818-57E8-4B48-929D-B7B9B666247B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3D78A9-61CC-F34F-B1DE-522EA4E7294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86508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4AF898-984A-EE79-41A2-F9EB85FB87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9BBA3059-B126-6992-447B-6E599342C0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ED6B221E-EE86-FA39-9832-39EBC962EA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43887A7-D5F9-9748-09DD-0EEDEB98F3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3D78A9-61CC-F34F-B1DE-522EA4E7294D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6204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42CEC-3869-F17B-411F-BE6C36893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AB4E8B-4AB6-E3F4-D8DA-AE884E84F3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E24E77-CBFB-AC91-8F52-DF7FFD6B17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Dane miesięczne 2025 i I–VII 2026 przekazane przez użytkownika.</a:t>
            </a:r>
          </a:p>
          <a:p>
            <a:r>
              <a:t>- Założenia wzrostu +25% i +40% z materiału Canva przekazanego przez użytkownika.</a:t>
            </a:r>
          </a:p>
          <a:p>
            <a:r>
              <a:t>- 2026 run-rate = wynik 7 miesięcy / 7 × 12; scenariusz 2026 = 2025 × 1,25; scenariusz 2027 = scenariusz 2026 × 1,40.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E7C351-0B0A-3F08-5D0E-7AE6645B688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1504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Dane miesięczne 2025 i I–VII 2026 przekazane przez użytkownika.</a:t>
            </a:r>
          </a:p>
          <a:p>
            <a:r>
              <a:t>- Założenia wzrostu +25% i +40% z materiału Canva przekazanego przez użytkownika.</a:t>
            </a:r>
          </a:p>
          <a:p>
            <a:r>
              <a:t>- 2026 run-rate = wynik 7 miesięcy / 7 × 12; scenariusz 2026 = 2025 × 1,25; scenariusz 2027 = scenariusz 2026 × 1,40.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Plan otwarć i relokacji AVIA Truck przekazany przez użytkownika.</a:t>
            </a:r>
          </a:p>
          <a:p>
            <a:r>
              <a:t>- Mapa stacji AVIA: https://aviastacjapaliw.pl/mapa-stacji</a:t>
            </a:r>
          </a:p>
          <a:p>
            <a:r>
              <a:t>- Mapa bazowa Polski: https://commons.wikimedia.org/wiki/File:Poland_map_blank.png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Plan akceptacji AVIA CARD w Holandii i Belgii w 2026 r. przekazany przez użytkownika.</a:t>
            </a:r>
          </a:p>
          <a:p>
            <a:r>
              <a:t>- Mapa stacji AVIA: https://aviastacjapaliw.pl/mapa-stacji</a:t>
            </a:r>
          </a:p>
          <a:p>
            <a:r>
              <a:t>- Mapa bazowa Europy: https://ultimaps.com/blank-maps/europe/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Status akceptacji i harmonogram przekazane przez użytkownika.</a:t>
            </a:r>
          </a:p>
          <a:p>
            <a:r>
              <a:t>- Identyfikacje marek: oficjalne materiały DKV, UTA, E100, Eurowag, Diesel24, CRT Partner, Andamur, AS24, Morgan Fuels i IDS/Q8Truck.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Informacje o AVIA GO: https://www.unimot.pl/en/news/avia-go-launch-of-the-mobile-app-for-the-avia-fuel-station-network-in-poland</a:t>
            </a:r>
          </a:p>
          <a:p>
            <a:r>
              <a:t>- Termin pilotażu i zaproszenie dla Partnerów DOFO przekazane przez użytkownika.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Kampania leadowa AVIA CARD na Facebooku — trzy warianty komunikacji do testów i optymalizacji.</a:t>
            </a:r>
          </a:p>
          <a:p>
            <a:r>
              <a:t>[Sources]</a:t>
            </a:r>
          </a:p>
          <a:p>
            <a:r>
              <a:t>- Grafika użytkownika: 1080x1920 2.jpg (transport i logistyka)</a:t>
            </a:r>
          </a:p>
          <a:p>
            <a:r>
              <a:t>- Grafika użytkownika: 1080x1920 1.jpg (oferta dla firmy)</a:t>
            </a:r>
          </a:p>
          <a:p>
            <a:r>
              <a:t>- Grafika użytkownika: 1080x1920 3.jpg (oszczędności na tankowaniu)</a:t>
            </a:r>
          </a:p>
          <a:p>
            <a:r>
              <a:t>- Brief kampanii AVIA CARD przekazany przez użytkownika w rozmowie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B6157-C922-B659-E8E7-7510782F9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214D4C-620A-87D6-0FDE-62EB5A7CC6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6A1BFD-0AAE-F5D9-E4FE-5DD545F969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Informacje o AVIA GO: https://www.unimot.pl/en/news/avia-go-launch-of-the-mobile-app-for-the-avia-fuel-station-network-in-poland</a:t>
            </a:r>
          </a:p>
          <a:p>
            <a:r>
              <a:t>- Termin pilotażu i zaproszenie dla Partnerów DOFO przekazane przez użytkownika.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CDDEE9-BA3F-1C5D-3171-F74F0C715DE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51321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A9413A-3920-4838-829A-CD8F7F0E2F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9EC0A4C-250D-1D82-E121-756DF24C9D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285453A-2826-19EB-8698-9F6EC8FD43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83F96C4-7CBF-697B-7AD6-309E95A2F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BDDCED2-DADE-0682-D8AF-9D308A23E8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8983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5321C5-EEE1-23E4-137C-334E3E866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7AB9C9A-F223-8B62-0E39-B7B5CBFC4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E142C726-5319-DCD9-C82C-BE7FD3BB8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1E99D18-3176-97FF-D0C3-0A3B26C6F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9422FD9-0FDC-DB18-3A24-89FD398B5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539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E757F43-BA6B-0C87-B198-56D8CE3E8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8CFA715B-9435-34FB-4BF9-081BEC438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0815314-43F1-E37C-42BB-A2A153905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DD40428-5899-8636-1C58-0E30E6FCD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C1D6A6A-3853-869B-9A39-224521EB9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5322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6675A61-06A0-385C-ACD1-685A4B96A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89727F2-CF93-D2AC-71F5-606F52F72B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3F9286E-C438-F40E-E563-ED136574F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E5C5546-4F06-B247-F62B-4E9191DCB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524A36D-4BBD-C5CC-34E0-18EDED5D1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7FA638-8924-4E85-2813-DFF863DB3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0603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C7322C0-CBF0-98DD-49E2-D3121449F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A077C471-87E0-14F0-FCE0-3D5175AD5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B1BBF01-B7B6-3B1E-5DB5-16DF765D46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5508104-EC1E-5A4B-007B-B150BEF3C3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D344726-5D04-3A35-F5C8-34B296ED70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01D4650C-5890-9AE0-F47C-7B09237FA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BFED25B-4F96-48E7-2FA3-8907C7B2B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D0E3DE7D-8046-2F4A-E964-F659CE3AD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3140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41A074-4BCD-02BE-2D60-C8CAA975F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7E330101-12C0-AA54-C4D0-25C363345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A9D38BD-A5EA-ED8C-E237-D539D8600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FF48541F-3FAF-B9B9-EC4C-F2E4D41C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2855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33B6D057-076F-CC46-4B89-31B7FAB19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EAE06B14-6B12-96BE-182E-84CA6237E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BBBAE12-25A5-1757-2E8F-6E99EB30B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66992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A6F25F1-B128-BB9F-094A-A78DCE5D5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8375A87-F53A-3F18-BB74-60D32A837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84AA6AE-8E64-CDB7-0C1E-10CF34DF23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19460EE-FEC0-91DD-C710-CB1A0DE99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D63C6E6-AFB1-0865-A118-6104A1245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D1CCF365-7CE9-A681-F8BB-BAAE12EFE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1129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7E991E1-E11D-4E64-7B0F-21794B85F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69081BCB-ECBB-5D1E-4067-E906DD0A5F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4DC581E8-5E60-C3CC-CCF8-B2812C437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F97B07D-88AA-20D6-FD8D-89BB11BB5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0DDD54D2-A826-305C-C04C-B22EFAFE7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08045E1-FB3A-F97B-8477-3D69D5694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394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EA802E-1291-F87C-4512-73CFC740E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6E6E280-4DF4-23D3-74CA-F07C1A0971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7D39CE5-80A8-C321-CC49-B5A8C643B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8CA823E-7E31-3F7D-718A-A9C94ABA4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9AE71B3-3630-237D-EF0A-BE03E6A0F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1619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9F8D059F-FB27-2039-BEE8-82FAC96497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59E5C6B-AF1C-E4A3-9A3D-DE5DB807BF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0AD1D26-DD22-5F2C-4F5A-9CC2F0818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B99F6BF-A9B2-FE88-C3EB-567A64331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544C4E1-FFA0-D3CF-1EEA-3F411FD11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45056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cover_photo_circle_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45CB4A4-7435-1A41-8813-A7FFEC34FAE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pic>
        <p:nvPicPr>
          <p:cNvPr id="3" name="Picture 2" descr="A blue circ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0F0CFD48-64F3-56E8-20FC-87BFA760AB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1543" y="-22551"/>
            <a:ext cx="6320459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43803D-31FA-692F-1CDF-A332274BC332}"/>
              </a:ext>
            </a:extLst>
          </p:cNvPr>
          <p:cNvSpPr txBox="1"/>
          <p:nvPr/>
        </p:nvSpPr>
        <p:spPr>
          <a:xfrm>
            <a:off x="288559" y="6532236"/>
            <a:ext cx="2458455" cy="20005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indent="0" algn="l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© 202</a:t>
            </a:r>
            <a:r>
              <a:rPr lang="pl-PL" sz="7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6</a:t>
            </a:r>
            <a:r>
              <a:rPr lang="en-US" sz="700" dirty="0">
                <a:solidFill>
                  <a:schemeClr val="tx1">
                    <a:lumMod val="40000"/>
                    <a:lumOff val="60000"/>
                  </a:schemeClr>
                </a:solidFill>
              </a:rPr>
              <a:t> Nielsen Consumer LLC. All Rights Reserved.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B856112-0A8A-CB47-1E64-93477A68A70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65673" y="321957"/>
            <a:ext cx="4924345" cy="4924347"/>
          </a:xfrm>
          <a:prstGeom prst="ellipse">
            <a:avLst/>
          </a:prstGeom>
          <a:solidFill>
            <a:schemeClr val="tx1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picture icon to add photo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4BB1AF6-DC78-953A-74B3-4393988782F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8560" y="635035"/>
            <a:ext cx="6689729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your presentation title here maximum of three lines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8E6DAE2-C337-A8F2-2082-DE6607D249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560" y="3114709"/>
            <a:ext cx="6689729" cy="837883"/>
          </a:xfrm>
        </p:spPr>
        <p:txBody>
          <a:bodyPr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13FFCF2-AF1F-04A2-F663-6DDE4D2FD0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4802" y="5695246"/>
            <a:ext cx="1219199" cy="517172"/>
          </a:xfrm>
          <a:prstGeom prst="rect">
            <a:avLst/>
          </a:prstGeom>
        </p:spPr>
      </p:pic>
      <p:sp>
        <p:nvSpPr>
          <p:cNvPr id="2" name="Text Placeholder 17">
            <a:extLst>
              <a:ext uri="{FF2B5EF4-FFF2-40B4-BE49-F238E27FC236}">
                <a16:creationId xmlns:a16="http://schemas.microsoft.com/office/drawing/2014/main" id="{1CD72098-8A9C-6DDA-623D-88ACA639D8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8559" y="4192468"/>
            <a:ext cx="6689728" cy="344384"/>
          </a:xfrm>
        </p:spPr>
        <p:txBody>
          <a:bodyPr tIns="0" bIns="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bg1"/>
                </a:solidFill>
              </a:defRPr>
            </a:lvl1pPr>
            <a:lvl2pPr marL="457189" indent="0">
              <a:buNone/>
              <a:defRPr sz="1200" b="1">
                <a:solidFill>
                  <a:schemeClr val="bg1"/>
                </a:solidFill>
              </a:defRPr>
            </a:lvl2pPr>
            <a:lvl3pPr marL="914377" indent="0">
              <a:buNone/>
              <a:defRPr sz="1200" b="1">
                <a:solidFill>
                  <a:schemeClr val="bg1"/>
                </a:solidFill>
              </a:defRPr>
            </a:lvl3pPr>
            <a:lvl4pPr marL="1371566" indent="0">
              <a:buNone/>
              <a:defRPr sz="1200" b="1">
                <a:solidFill>
                  <a:schemeClr val="bg1"/>
                </a:solidFill>
              </a:defRPr>
            </a:lvl4pPr>
            <a:lvl5pPr marL="1828754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name Last name</a:t>
            </a:r>
          </a:p>
        </p:txBody>
      </p:sp>
      <p:sp>
        <p:nvSpPr>
          <p:cNvPr id="10" name="Text Placeholder 17">
            <a:extLst>
              <a:ext uri="{FF2B5EF4-FFF2-40B4-BE49-F238E27FC236}">
                <a16:creationId xmlns:a16="http://schemas.microsoft.com/office/drawing/2014/main" id="{5D2957D4-81EB-DC26-6463-5EADF1A2550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8559" y="4560604"/>
            <a:ext cx="6689728" cy="344385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bg1"/>
                </a:solidFill>
              </a:defRPr>
            </a:lvl1pPr>
            <a:lvl2pPr marL="457189" indent="0">
              <a:buNone/>
              <a:defRPr sz="1200" b="1">
                <a:solidFill>
                  <a:schemeClr val="bg1"/>
                </a:solidFill>
              </a:defRPr>
            </a:lvl2pPr>
            <a:lvl3pPr marL="914377" indent="0">
              <a:buNone/>
              <a:defRPr sz="1200" b="1">
                <a:solidFill>
                  <a:schemeClr val="bg1"/>
                </a:solidFill>
              </a:defRPr>
            </a:lvl3pPr>
            <a:lvl4pPr marL="1371566" indent="0">
              <a:buNone/>
              <a:defRPr sz="1200" b="1">
                <a:solidFill>
                  <a:schemeClr val="bg1"/>
                </a:solidFill>
              </a:defRPr>
            </a:lvl4pPr>
            <a:lvl5pPr marL="1828754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Title/Department</a:t>
            </a:r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D6FB9EEA-C3E3-431A-8CBC-F0DB2F54B53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8559" y="5110169"/>
            <a:ext cx="6689728" cy="344385"/>
          </a:xfrm>
        </p:spPr>
        <p:txBody>
          <a:bodyPr t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bg1"/>
                </a:solidFill>
              </a:defRPr>
            </a:lvl1pPr>
            <a:lvl2pPr marL="457189" indent="0">
              <a:buNone/>
              <a:defRPr sz="1200" b="1">
                <a:solidFill>
                  <a:schemeClr val="bg1"/>
                </a:solidFill>
              </a:defRPr>
            </a:lvl2pPr>
            <a:lvl3pPr marL="914377" indent="0">
              <a:buNone/>
              <a:defRPr sz="1200" b="1">
                <a:solidFill>
                  <a:schemeClr val="bg1"/>
                </a:solidFill>
              </a:defRPr>
            </a:lvl3pPr>
            <a:lvl4pPr marL="1371566" indent="0">
              <a:buNone/>
              <a:defRPr sz="1200" b="1">
                <a:solidFill>
                  <a:schemeClr val="bg1"/>
                </a:solidFill>
              </a:defRPr>
            </a:lvl4pPr>
            <a:lvl5pPr marL="1828754" indent="0"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1489041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9EF8EDE-5FF6-43D9-49A1-D487723A4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207C2FE-6CF4-0AE4-ACC2-0F91549C31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73BA6B5-CDBA-5705-6B19-31C396C6C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37FAA-AFC2-EA4F-8108-0ACCCA4CFB91}" type="datetimeFigureOut">
              <a:rPr lang="pl-PL" smtClean="0"/>
              <a:t>4.09.2026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0C8F16B-6BC2-CF31-2032-494B972D4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D0774D5-B861-EEF6-B65D-29DA7E8F8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F04B1-BFB7-AD47-84A8-6321EBCAE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3238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emf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emf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1.emf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png"/><Relationship Id="rId9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2A288-7EA0-1D97-2833-CD3462A0B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F81431B9-44E9-5492-7AB8-E99A12EB20C0}"/>
              </a:ext>
            </a:extLst>
          </p:cNvPr>
          <p:cNvSpPr/>
          <p:nvPr/>
        </p:nvSpPr>
        <p:spPr>
          <a:xfrm>
            <a:off x="0" y="0"/>
            <a:ext cx="1218870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8" name="Obraz 17">
            <a:extLst>
              <a:ext uri="{FF2B5EF4-FFF2-40B4-BE49-F238E27FC236}">
                <a16:creationId xmlns:a16="http://schemas.microsoft.com/office/drawing/2014/main" id="{34505C04-1091-F17D-4E7C-38AD64D3513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5000"/>
          </a:blip>
          <a:srcRect t="13866"/>
          <a:stretch/>
        </p:blipFill>
        <p:spPr>
          <a:xfrm>
            <a:off x="9301985" y="0"/>
            <a:ext cx="2150254" cy="2315140"/>
          </a:xfrm>
          <a:prstGeom prst="rect">
            <a:avLst/>
          </a:prstGeom>
          <a:noFill/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FA2DFD24-80C9-7DA0-0BB8-83717588D7D0}"/>
              </a:ext>
            </a:extLst>
          </p:cNvPr>
          <p:cNvSpPr txBox="1"/>
          <p:nvPr/>
        </p:nvSpPr>
        <p:spPr>
          <a:xfrm>
            <a:off x="11554053" y="6158173"/>
            <a:ext cx="50800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E10CEED-94AC-684C-B070-556A1276DA2D}" type="slidenum">
              <a:rPr lang="pl-PL" sz="1300" smtClean="0">
                <a:latin typeface="Neue Haas Grotesk Text Pro" panose="020B0504020202020204" pitchFamily="34" charset="0"/>
              </a:rPr>
              <a:t>1</a:t>
            </a:fld>
            <a:endParaRPr lang="pl-PL" sz="1300">
              <a:latin typeface="Neue Haas Grotesk Text Pro" panose="020B0504020202020204" pitchFamily="34" charset="0"/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B32B60CA-AC69-8F59-9B73-D675E21D0905}"/>
              </a:ext>
            </a:extLst>
          </p:cNvPr>
          <p:cNvSpPr txBox="1"/>
          <p:nvPr/>
        </p:nvSpPr>
        <p:spPr>
          <a:xfrm>
            <a:off x="1020506" y="3090114"/>
            <a:ext cx="9147622" cy="22929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4500" b="1" dirty="0">
                <a:solidFill>
                  <a:schemeClr val="bg1"/>
                </a:solidFill>
                <a:latin typeface="Neue Haas Grotesk Text Pro"/>
              </a:rPr>
              <a:t>Karta flotowa AVIA Card</a:t>
            </a:r>
            <a:br>
              <a:rPr lang="pl-PL" sz="4500" b="1" dirty="0">
                <a:solidFill>
                  <a:schemeClr val="bg1"/>
                </a:solidFill>
                <a:latin typeface="Neue Haas Grotesk Text Pro"/>
              </a:rPr>
            </a:br>
            <a:r>
              <a:rPr lang="pl-PL" sz="2800" dirty="0">
                <a:solidFill>
                  <a:schemeClr val="bg1"/>
                </a:solidFill>
                <a:latin typeface="Neue Haas Grotesk Text Pro"/>
              </a:rPr>
              <a:t>Podsumowanie, rozwój, przyszłość</a:t>
            </a:r>
          </a:p>
          <a:p>
            <a:endParaRPr lang="pl-PL" sz="7000" b="1" dirty="0">
              <a:solidFill>
                <a:schemeClr val="bg1"/>
              </a:solidFill>
              <a:latin typeface="Neue Haas Grotesk Text Pro" panose="020B0504020202020204" pitchFamily="34" charset="0"/>
            </a:endParaRP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628F71D1-6DB2-0CE8-6FBB-87AA9039E27D}"/>
              </a:ext>
            </a:extLst>
          </p:cNvPr>
          <p:cNvSpPr txBox="1"/>
          <p:nvPr/>
        </p:nvSpPr>
        <p:spPr>
          <a:xfrm>
            <a:off x="1020506" y="5383049"/>
            <a:ext cx="8548796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l-PL" sz="1600" b="1" dirty="0">
                <a:solidFill>
                  <a:schemeClr val="bg1"/>
                </a:solidFill>
                <a:latin typeface="Neue Haas Grotesk Text Pro"/>
              </a:rPr>
              <a:t>Marcin Puchalski </a:t>
            </a:r>
            <a:r>
              <a:rPr lang="pl-PL" sz="1600" dirty="0">
                <a:solidFill>
                  <a:schemeClr val="bg1"/>
                </a:solidFill>
                <a:latin typeface="Neue Haas Grotesk Text Pro"/>
              </a:rPr>
              <a:t>- </a:t>
            </a:r>
            <a:r>
              <a:rPr lang="pl-PL" sz="1600" i="1" dirty="0">
                <a:solidFill>
                  <a:schemeClr val="bg1"/>
                </a:solidFill>
                <a:latin typeface="Neue Haas Grotesk Text Pro"/>
              </a:rPr>
              <a:t>Dyrektor ds. Rozwoju Kart Flotowych, UNIMOT S.A.</a:t>
            </a:r>
          </a:p>
          <a:p>
            <a:endParaRPr lang="pl-PL" sz="2400" dirty="0">
              <a:solidFill>
                <a:schemeClr val="bg1"/>
              </a:solidFill>
              <a:latin typeface="Neue Haas Grotesk Text Pro" panose="020B0504020202020204" pitchFamily="34" charset="0"/>
            </a:endParaRPr>
          </a:p>
          <a:p>
            <a:br>
              <a:rPr lang="pl-PL" sz="1600" dirty="0">
                <a:latin typeface="Neue Haas Grotesk Text Pro"/>
              </a:rPr>
            </a:br>
            <a:endParaRPr lang="pl-PL" sz="1600" dirty="0">
              <a:solidFill>
                <a:schemeClr val="bg1"/>
              </a:solidFill>
              <a:latin typeface="Neue Haas Grotesk Text Pro"/>
            </a:endParaRPr>
          </a:p>
          <a:p>
            <a:endParaRPr lang="pl-PL" sz="2800" i="1" dirty="0">
              <a:solidFill>
                <a:schemeClr val="bg1"/>
              </a:solidFill>
              <a:latin typeface="Neue Haas Grotesk Tex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4404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5EB7B-EBD6-CFA1-1E45-C48D9CD684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Obraz 6">
            <a:extLst>
              <a:ext uri="{FF2B5EF4-FFF2-40B4-BE49-F238E27FC236}">
                <a16:creationId xmlns:a16="http://schemas.microsoft.com/office/drawing/2014/main" id="{F12A06DF-BF92-CEBB-9D93-6A88233DB0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" y="6087635"/>
            <a:ext cx="12188910" cy="445641"/>
          </a:xfrm>
          <a:prstGeom prst="rect">
            <a:avLst/>
          </a:prstGeom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id="{3710804B-E981-F385-3BF4-4D4A8811496B}"/>
              </a:ext>
            </a:extLst>
          </p:cNvPr>
          <p:cNvSpPr>
            <a:spLocks noGrp="1"/>
          </p:cNvSpPr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</a:pPr>
            <a:endParaRPr/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3040079-74D3-5CFF-3FD2-40DE46B528A1}"/>
              </a:ext>
            </a:extLst>
          </p:cNvPr>
          <p:cNvSpPr>
            <a:spLocks noGrp="1"/>
          </p:cNvSpPr>
          <p:nvPr/>
        </p:nvSpPr>
        <p:spPr>
          <a:xfrm>
            <a:off x="11554053" y="6158173"/>
            <a:ext cx="50800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AD75FED6-38D0-DE9C-92C0-6E7FA635581C}" type="slidenum">
              <a:rPr sz="1300">
                <a:latin typeface="Neue Haas Grotesk Text Pro"/>
                <a:ea typeface="Neue Haas Grotesk Text Pro"/>
                <a:cs typeface="Neue Haas Grotesk Text Pro"/>
              </a:rPr>
              <a:t>2</a:t>
            </a:fld>
            <a:endParaRPr sz="1300">
              <a:latin typeface="Neue Haas Grotesk Text Pro"/>
              <a:ea typeface="Neue Haas Grotesk Text Pro"/>
              <a:cs typeface="Neue Haas Grotesk Text Pro"/>
            </a:endParaRPr>
          </a:p>
        </p:txBody>
      </p:sp>
      <p:pic>
        <p:nvPicPr>
          <p:cNvPr id="30" name="Obraz 1">
            <a:extLst>
              <a:ext uri="{FF2B5EF4-FFF2-40B4-BE49-F238E27FC236}">
                <a16:creationId xmlns:a16="http://schemas.microsoft.com/office/drawing/2014/main" id="{60A94D22-3EF5-6A2D-442E-C1A4A92309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951" y="6158173"/>
            <a:ext cx="394621" cy="284261"/>
          </a:xfrm>
          <a:prstGeom prst="rect">
            <a:avLst/>
          </a:prstGeom>
        </p:spPr>
      </p:pic>
      <p:pic>
        <p:nvPicPr>
          <p:cNvPr id="31" name="Obraz 2">
            <a:extLst>
              <a:ext uri="{FF2B5EF4-FFF2-40B4-BE49-F238E27FC236}">
                <a16:creationId xmlns:a16="http://schemas.microsoft.com/office/drawing/2014/main" id="{291C8013-C3DD-DE50-E008-B2FE7CB773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5927" y="6199867"/>
            <a:ext cx="738687" cy="123115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69EE6E0A-1E29-1166-C048-BA1218FD87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572" y="141514"/>
            <a:ext cx="10465556" cy="5890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86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F9902CE3-9F64-F525-3F80-A309EF4CE903}"/>
              </a:ext>
            </a:extLst>
          </p:cNvPr>
          <p:cNvSpPr>
            <a:spLocks noGrp="1"/>
          </p:cNvSpPr>
          <p:nvPr/>
        </p:nvSpPr>
        <p:spPr>
          <a:xfrm>
            <a:off x="272143" y="430306"/>
            <a:ext cx="11426371" cy="869971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5" name="Obraz 6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" y="6087635"/>
            <a:ext cx="12188910" cy="445641"/>
          </a:xfrm>
          <a:prstGeom prst="rect">
            <a:avLst/>
          </a:prstGeom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</a:extLst>
          </p:cNvPr>
          <p:cNvSpPr>
            <a:spLocks noGrp="1"/>
          </p:cNvSpPr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</a:pPr>
            <a:endParaRPr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7429250F-3C6F-3E25-116E-47C775FDD79C}"/>
              </a:ext>
            </a:extLst>
          </p:cNvPr>
          <p:cNvSpPr>
            <a:spLocks noGrp="1"/>
          </p:cNvSpPr>
          <p:nvPr/>
        </p:nvSpPr>
        <p:spPr>
          <a:xfrm>
            <a:off x="895350" y="590550"/>
            <a:ext cx="8858250" cy="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3500" b="1">
                <a:solidFill>
                  <a:srgbClr val="161743"/>
                </a:solidFill>
                <a:latin typeface="Neue Haas Grotesk Text Pro"/>
                <a:ea typeface="Neue Haas Grotesk Text Pro"/>
                <a:cs typeface="Neue Haas Grotesk Text Pro"/>
              </a:rPr>
              <a:t>AVIA </a:t>
            </a:r>
            <a:r>
              <a:rPr sz="3500" b="1">
                <a:solidFill>
                  <a:srgbClr val="161743"/>
                </a:solidFill>
                <a:latin typeface="Neue Haas Grotesk Text Pro"/>
                <a:ea typeface="Neue Haas Grotesk Text Pro"/>
                <a:cs typeface="Neue Haas Grotesk Text Pro"/>
              </a:rPr>
              <a:t>DOFO: </a:t>
            </a:r>
            <a:r>
              <a:rPr lang="pl-PL" sz="3500" b="1">
                <a:solidFill>
                  <a:srgbClr val="161743"/>
                </a:solidFill>
                <a:latin typeface="Neue Haas Grotesk Text Pro"/>
                <a:ea typeface="Neue Haas Grotesk Text Pro"/>
                <a:cs typeface="Neue Haas Grotesk Text Pro"/>
              </a:rPr>
              <a:t>2025 i 2026 (VIII m-</a:t>
            </a:r>
            <a:r>
              <a:rPr lang="pl-PL" sz="3500" b="1" err="1">
                <a:solidFill>
                  <a:srgbClr val="161743"/>
                </a:solidFill>
                <a:latin typeface="Neue Haas Grotesk Text Pro"/>
                <a:ea typeface="Neue Haas Grotesk Text Pro"/>
                <a:cs typeface="Neue Haas Grotesk Text Pro"/>
              </a:rPr>
              <a:t>cy</a:t>
            </a:r>
            <a:r>
              <a:rPr lang="pl-PL" sz="3500" b="1">
                <a:solidFill>
                  <a:srgbClr val="161743"/>
                </a:solidFill>
                <a:latin typeface="Neue Haas Grotesk Text Pro"/>
                <a:ea typeface="Neue Haas Grotesk Text Pro"/>
                <a:cs typeface="Neue Haas Grotesk Text Pro"/>
              </a:rPr>
              <a:t>)</a:t>
            </a:r>
            <a:endParaRPr sz="3500" b="1">
              <a:solidFill>
                <a:srgbClr val="161743"/>
              </a:solidFill>
              <a:latin typeface="Neue Haas Grotesk Text Pro"/>
              <a:ea typeface="Neue Haas Grotesk Text Pro"/>
              <a:cs typeface="Neue Haas Grotesk Text Pro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2F603C32-8525-A60E-E08D-CFCB6E64097D}"/>
              </a:ext>
            </a:extLst>
          </p:cNvPr>
          <p:cNvSpPr>
            <a:spLocks noGrp="1"/>
          </p:cNvSpPr>
          <p:nvPr/>
        </p:nvSpPr>
        <p:spPr>
          <a:xfrm>
            <a:off x="11554053" y="6158173"/>
            <a:ext cx="50800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AD75FED6-38D0-DE9C-92C0-6E7FA635581C}" type="slidenum">
              <a:rPr sz="1300">
                <a:latin typeface="Neue Haas Grotesk Text Pro"/>
                <a:ea typeface="Neue Haas Grotesk Text Pro"/>
                <a:cs typeface="Neue Haas Grotesk Text Pro"/>
              </a:rPr>
              <a:t>3</a:t>
            </a:fld>
            <a:endParaRPr sz="1300">
              <a:latin typeface="Neue Haas Grotesk Text Pro"/>
              <a:ea typeface="Neue Haas Grotesk Text Pro"/>
              <a:cs typeface="Neue Haas Grotesk Text Pro"/>
            </a:endParaRPr>
          </a:p>
        </p:txBody>
      </p:sp>
      <p:pic>
        <p:nvPicPr>
          <p:cNvPr id="30" name="Obraz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951" y="6158173"/>
            <a:ext cx="394621" cy="284261"/>
          </a:xfrm>
          <a:prstGeom prst="rect">
            <a:avLst/>
          </a:prstGeom>
        </p:spPr>
      </p:pic>
      <p:pic>
        <p:nvPicPr>
          <p:cNvPr id="31" name="Obraz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5927" y="6199867"/>
            <a:ext cx="738687" cy="123115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0D1EEFB0-D2F1-4194-D073-44523BE0B3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951" y="1713016"/>
            <a:ext cx="5512083" cy="389275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CD54B505-07F9-9D3A-0354-B41B9DF6F2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7250" y="1730583"/>
            <a:ext cx="5895799" cy="1467642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A06755DB-3BEC-CFDD-4D29-A422A37493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59462" y="3593397"/>
            <a:ext cx="5933587" cy="194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516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Obraz 15"/>
          <p:cNvPicPr>
            <a:picLocks noChangeAspect="1"/>
          </p:cNvPicPr>
          <p:nvPr/>
        </p:nvPicPr>
        <p:blipFill rotWithShape="1">
          <a:blip r:embed="rId3"/>
          <a:srcRect t="14449"/>
          <a:stretch/>
        </p:blipFill>
        <p:spPr>
          <a:xfrm>
            <a:off x="9284312" y="-1"/>
            <a:ext cx="2185600" cy="2337231"/>
          </a:xfrm>
          <a:prstGeom prst="rect">
            <a:avLst/>
          </a:prstGeom>
        </p:spPr>
      </p:pic>
      <p:pic>
        <p:nvPicPr>
          <p:cNvPr id="29" name="Obraz 1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" y="6087635"/>
            <a:ext cx="12188910" cy="445641"/>
          </a:xfrm>
          <a:prstGeom prst="rect">
            <a:avLst/>
          </a:prstGeom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</a:extLst>
          </p:cNvPr>
          <p:cNvSpPr>
            <a:spLocks noGrp="1"/>
          </p:cNvSpPr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</a:pPr>
            <a:endParaRPr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7429250F-3C6F-3E25-116E-47C775FDD79C}"/>
              </a:ext>
            </a:extLst>
          </p:cNvPr>
          <p:cNvSpPr>
            <a:spLocks noGrp="1"/>
          </p:cNvSpPr>
          <p:nvPr/>
        </p:nvSpPr>
        <p:spPr>
          <a:xfrm>
            <a:off x="398951" y="514859"/>
            <a:ext cx="93821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200" b="1">
                <a:latin typeface="Neue Haas Grotesk Text Pro"/>
                <a:ea typeface="Neue Haas Grotesk Text Pro"/>
                <a:cs typeface="Neue Haas Grotesk Text Pro"/>
              </a:rPr>
              <a:t>AVIA Truck: 10 </a:t>
            </a:r>
            <a:r>
              <a:rPr sz="5400" b="1">
                <a:latin typeface="Neue Haas Grotesk Text Pro"/>
                <a:ea typeface="Neue Haas Grotesk Text Pro"/>
                <a:cs typeface="Neue Haas Grotesk Text Pro"/>
              </a:rPr>
              <a:t>→</a:t>
            </a:r>
            <a:r>
              <a:rPr sz="4200" b="1">
                <a:latin typeface="Neue Haas Grotesk Text Pro"/>
                <a:ea typeface="Neue Haas Grotesk Text Pro"/>
                <a:cs typeface="Neue Haas Grotesk Text Pro"/>
              </a:rPr>
              <a:t> 1</a:t>
            </a:r>
            <a:r>
              <a:rPr lang="pl-PL" sz="4200" b="1">
                <a:latin typeface="Neue Haas Grotesk Text Pro"/>
                <a:ea typeface="Neue Haas Grotesk Text Pro"/>
                <a:cs typeface="Neue Haas Grotesk Text Pro"/>
              </a:rPr>
              <a:t>4</a:t>
            </a:r>
            <a:r>
              <a:rPr sz="4200" b="1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4200" b="1" err="1">
                <a:latin typeface="Neue Haas Grotesk Text Pro"/>
                <a:ea typeface="Neue Haas Grotesk Text Pro"/>
                <a:cs typeface="Neue Haas Grotesk Text Pro"/>
              </a:rPr>
              <a:t>stacji</a:t>
            </a:r>
            <a:r>
              <a:rPr lang="pl-PL" sz="4200" b="1">
                <a:latin typeface="Neue Haas Grotesk Text Pro"/>
                <a:ea typeface="Neue Haas Grotesk Text Pro"/>
                <a:cs typeface="Neue Haas Grotesk Text Pro"/>
              </a:rPr>
              <a:t> w 2027</a:t>
            </a:r>
            <a:endParaRPr sz="4200" b="1">
              <a:latin typeface="Neue Haas Grotesk Text Pro"/>
              <a:ea typeface="Neue Haas Grotesk Text Pro"/>
              <a:cs typeface="Neue Haas Grotesk Text Pro"/>
            </a:endParaRPr>
          </a:p>
        </p:txBody>
      </p:sp>
      <p:pic>
        <p:nvPicPr>
          <p:cNvPr id="32" name="Obraz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51" y="6158173"/>
            <a:ext cx="394621" cy="284261"/>
          </a:xfrm>
          <a:prstGeom prst="rect">
            <a:avLst/>
          </a:prstGeom>
        </p:spPr>
      </p:pic>
      <p:pic>
        <p:nvPicPr>
          <p:cNvPr id="33" name="Obraz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5927" y="6199867"/>
            <a:ext cx="738687" cy="123115"/>
          </a:xfrm>
          <a:prstGeom prst="rect">
            <a:avLst/>
          </a:prstGeom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307BC90-F2B6-0ED5-F845-10D73A6BCD12}"/>
              </a:ext>
            </a:extLst>
          </p:cNvPr>
          <p:cNvSpPr>
            <a:spLocks noGrp="1"/>
          </p:cNvSpPr>
          <p:nvPr/>
        </p:nvSpPr>
        <p:spPr>
          <a:xfrm>
            <a:off x="11554053" y="6158173"/>
            <a:ext cx="50800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E2598689-54C9-18A7-3A19-ED76AA08988F}" type="slidenum">
              <a:rPr sz="1300">
                <a:latin typeface="Neue Haas Grotesk Text Pro"/>
                <a:ea typeface="Neue Haas Grotesk Text Pro"/>
                <a:cs typeface="Neue Haas Grotesk Text Pro"/>
              </a:rPr>
              <a:t>4</a:t>
            </a:fld>
            <a:endParaRPr sz="1300">
              <a:latin typeface="Neue Haas Grotesk Text Pro"/>
              <a:ea typeface="Neue Haas Grotesk Text Pro"/>
              <a:cs typeface="Neue Haas Grotesk Text Pro"/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FB2E00B8-BBEC-161A-A645-1020DCFC5487}"/>
              </a:ext>
            </a:extLst>
          </p:cNvPr>
          <p:cNvSpPr txBox="1"/>
          <p:nvPr/>
        </p:nvSpPr>
        <p:spPr>
          <a:xfrm>
            <a:off x="493020" y="2193251"/>
            <a:ext cx="38862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Obecnie działające stacje w koncepcie AVIA Truck:</a:t>
            </a:r>
          </a:p>
          <a:p>
            <a:pPr marL="285750" indent="-285750">
              <a:buFontTx/>
              <a:buChar char="-"/>
            </a:pPr>
            <a:r>
              <a:rPr lang="pl-PL" dirty="0"/>
              <a:t>Świecko, Strzeszowice, Krzywa I, Krzywa II, Piła, Wysogotowo, Myszęcin, Gorzów Wielkopolski, Wojanowo i Żory</a:t>
            </a:r>
          </a:p>
          <a:p>
            <a:pPr marL="285750" indent="-285750">
              <a:buFontTx/>
              <a:buChar char="-"/>
            </a:pPr>
            <a:endParaRPr lang="pl-PL" dirty="0"/>
          </a:p>
          <a:p>
            <a:r>
              <a:rPr lang="pl-PL" dirty="0"/>
              <a:t>Stacje planowane do uruchomienia </a:t>
            </a:r>
            <a:br>
              <a:rPr lang="pl-PL" dirty="0"/>
            </a:br>
            <a:r>
              <a:rPr lang="pl-PL" dirty="0"/>
              <a:t>w najbliższych miesiącach:</a:t>
            </a:r>
          </a:p>
          <a:p>
            <a:r>
              <a:rPr lang="pl-PL" dirty="0"/>
              <a:t>- Szypliszki, </a:t>
            </a:r>
            <a:r>
              <a:rPr lang="pl-PL" dirty="0" err="1"/>
              <a:t>Modła</a:t>
            </a:r>
            <a:r>
              <a:rPr lang="pl-PL" dirty="0"/>
              <a:t> Królewska, Gorzyczki, Kołbaskowo, Port Świecko II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9FBD0D16-DEFA-D121-A90E-713DBF6DAB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71919" y="2337230"/>
            <a:ext cx="2297993" cy="3717341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577766D3-92F9-3CA8-9CA9-ADC6599268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0179" y="1837954"/>
            <a:ext cx="3530781" cy="4216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03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DCC40009-B866-7E8B-4ADA-DA454EBEB7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88701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</a:extLst>
          </p:cNvPr>
          <p:cNvSpPr>
            <a:spLocks noGrp="1"/>
          </p:cNvSpPr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</a:pPr>
            <a:endParaRPr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084DEBA3-934D-FDC8-BDE7-F69DBCF8B2D9}"/>
              </a:ext>
            </a:extLst>
          </p:cNvPr>
          <p:cNvSpPr>
            <a:spLocks noGrp="1"/>
          </p:cNvSpPr>
          <p:nvPr/>
        </p:nvSpPr>
        <p:spPr>
          <a:xfrm>
            <a:off x="1" y="6087635"/>
            <a:ext cx="12188700" cy="44564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9" name="Obraz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51" y="6158173"/>
            <a:ext cx="394621" cy="284261"/>
          </a:xfrm>
          <a:prstGeom prst="rect">
            <a:avLst/>
          </a:prstGeom>
        </p:spPr>
      </p:pic>
      <p:pic>
        <p:nvPicPr>
          <p:cNvPr id="30" name="Obraz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5927" y="6199867"/>
            <a:ext cx="738687" cy="123115"/>
          </a:xfrm>
          <a:prstGeom prst="rect">
            <a:avLst/>
          </a:prstGeom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307BC90-F2B6-0ED5-F845-10D73A6BCD12}"/>
              </a:ext>
            </a:extLst>
          </p:cNvPr>
          <p:cNvSpPr>
            <a:spLocks noGrp="1"/>
          </p:cNvSpPr>
          <p:nvPr/>
        </p:nvSpPr>
        <p:spPr>
          <a:xfrm>
            <a:off x="11554053" y="6158173"/>
            <a:ext cx="50800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202359C0-8A7A-196E-DD58-8E6569619F09}" type="slidenum">
              <a:rPr sz="1300">
                <a:latin typeface="Neue Haas Grotesk Text Pro"/>
                <a:ea typeface="Neue Haas Grotesk Text Pro"/>
                <a:cs typeface="Neue Haas Grotesk Text Pro"/>
              </a:rPr>
              <a:t>5</a:t>
            </a:fld>
            <a:endParaRPr sz="1300">
              <a:latin typeface="Neue Haas Grotesk Text Pro"/>
              <a:ea typeface="Neue Haas Grotesk Text Pro"/>
              <a:cs typeface="Neue Haas Grotesk Text Pro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87CEB3B-259F-A3BF-01E1-013F286CE7CE}"/>
              </a:ext>
            </a:extLst>
          </p:cNvPr>
          <p:cNvSpPr>
            <a:spLocks noGrp="1"/>
          </p:cNvSpPr>
          <p:nvPr/>
        </p:nvSpPr>
        <p:spPr>
          <a:xfrm>
            <a:off x="666750" y="2457450"/>
            <a:ext cx="5905500" cy="22542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740"/>
              </a:lnSpc>
              <a:buNone/>
            </a:pPr>
            <a:endParaRPr sz="1180">
              <a:solidFill>
                <a:schemeClr val="bg1"/>
              </a:solidFill>
              <a:latin typeface="Neue Haas Grotesk Text Pro"/>
              <a:ea typeface="Neue Haas Grotesk Text Pro"/>
              <a:cs typeface="Neue Haas Grotesk Text Pro"/>
            </a:endParaRPr>
          </a:p>
          <a:p>
            <a:pPr algn="just">
              <a:lnSpc>
                <a:spcPts val="1740"/>
              </a:lnSpc>
              <a:buNone/>
            </a:pPr>
            <a:endParaRPr lang="pl-PL" sz="1180" u="none">
              <a:solidFill>
                <a:schemeClr val="bg1"/>
              </a:solidFill>
              <a:latin typeface="Neue Haas Grotesk Text Pro"/>
              <a:ea typeface="Neue Haas Grotesk Text Pro"/>
              <a:cs typeface="Neue Haas Grotesk Text Pro"/>
            </a:endParaRPr>
          </a:p>
          <a:p>
            <a:pPr algn="just">
              <a:lnSpc>
                <a:spcPts val="1740"/>
              </a:lnSpc>
              <a:buNone/>
            </a:pPr>
            <a:r>
              <a:rPr sz="1180" u="none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2026 · PIERWSZE RYNKI ZAGRANICZNE</a:t>
            </a:r>
            <a:endParaRPr lang="pl-PL" sz="1180" u="none">
              <a:solidFill>
                <a:schemeClr val="bg1"/>
              </a:solidFill>
              <a:latin typeface="Neue Haas Grotesk Text Pro"/>
              <a:ea typeface="Neue Haas Grotesk Text Pro"/>
              <a:cs typeface="Neue Haas Grotesk Text Pro"/>
            </a:endParaRPr>
          </a:p>
          <a:p>
            <a:pPr algn="just">
              <a:lnSpc>
                <a:spcPts val="1740"/>
              </a:lnSpc>
              <a:buNone/>
            </a:pPr>
            <a:endParaRPr sz="1180" u="none">
              <a:solidFill>
                <a:schemeClr val="bg1"/>
              </a:solidFill>
              <a:latin typeface="Neue Haas Grotesk Text Pro"/>
              <a:ea typeface="Neue Haas Grotesk Text Pro"/>
              <a:cs typeface="Neue Haas Grotesk Text Pro"/>
            </a:endParaRPr>
          </a:p>
          <a:p>
            <a:pPr algn="just">
              <a:lnSpc>
                <a:spcPts val="1740"/>
              </a:lnSpc>
              <a:buNone/>
            </a:pPr>
            <a:r>
              <a:rPr sz="1180" u="none" err="1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Holandia</a:t>
            </a:r>
            <a:r>
              <a:rPr sz="1180" u="none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 — </a:t>
            </a:r>
            <a:r>
              <a:rPr sz="1180" u="none" err="1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akceptacja</a:t>
            </a:r>
            <a:r>
              <a:rPr sz="1180" u="none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 AVIA CARD</a:t>
            </a:r>
            <a:endParaRPr sz="1180">
              <a:solidFill>
                <a:schemeClr val="bg1"/>
              </a:solidFill>
              <a:latin typeface="Neue Haas Grotesk Text Pro"/>
              <a:ea typeface="Neue Haas Grotesk Text Pro"/>
              <a:cs typeface="Neue Haas Grotesk Text Pro"/>
            </a:endParaRPr>
          </a:p>
          <a:p>
            <a:pPr algn="just">
              <a:lnSpc>
                <a:spcPts val="1740"/>
              </a:lnSpc>
              <a:buNone/>
            </a:pPr>
            <a:r>
              <a:rPr sz="1180" u="none" err="1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Belgia</a:t>
            </a:r>
            <a:r>
              <a:rPr sz="1180" u="none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 — </a:t>
            </a:r>
            <a:r>
              <a:rPr sz="1180" u="none" err="1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akceptacja</a:t>
            </a:r>
            <a:r>
              <a:rPr sz="1180" u="none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 AVIA CARD</a:t>
            </a:r>
            <a:endParaRPr lang="pl-PL" sz="1180" u="none">
              <a:solidFill>
                <a:schemeClr val="bg1"/>
              </a:solidFill>
              <a:latin typeface="Neue Haas Grotesk Text Pro"/>
              <a:ea typeface="Neue Haas Grotesk Text Pro"/>
              <a:cs typeface="Neue Haas Grotesk Text Pro"/>
            </a:endParaRPr>
          </a:p>
          <a:p>
            <a:pPr algn="just">
              <a:lnSpc>
                <a:spcPts val="1740"/>
              </a:lnSpc>
              <a:buNone/>
            </a:pPr>
            <a:endParaRPr lang="pl-PL" sz="1180">
              <a:solidFill>
                <a:schemeClr val="bg1"/>
              </a:solidFill>
              <a:latin typeface="Neue Haas Grotesk Text Pro"/>
              <a:ea typeface="Neue Haas Grotesk Text Pro"/>
              <a:cs typeface="Neue Haas Grotesk Text Pro"/>
            </a:endParaRPr>
          </a:p>
          <a:p>
            <a:pPr algn="just">
              <a:lnSpc>
                <a:spcPts val="1740"/>
              </a:lnSpc>
              <a:buNone/>
            </a:pPr>
            <a:r>
              <a:rPr lang="pl-PL" sz="1180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2027 – KOLEJNE KRAJE DO URUCHOMIENIA</a:t>
            </a:r>
            <a:endParaRPr sz="1180">
              <a:solidFill>
                <a:schemeClr val="bg1"/>
              </a:solidFill>
              <a:latin typeface="Neue Haas Grotesk Text Pro"/>
              <a:ea typeface="Neue Haas Grotesk Text Pro"/>
              <a:cs typeface="Neue Haas Grotesk Text Pro"/>
            </a:endParaRPr>
          </a:p>
          <a:p>
            <a:pPr algn="just">
              <a:lnSpc>
                <a:spcPts val="1740"/>
              </a:lnSpc>
              <a:buNone/>
            </a:pPr>
            <a:endParaRPr sz="1180">
              <a:solidFill>
                <a:schemeClr val="bg1"/>
              </a:solidFill>
              <a:latin typeface="Neue Haas Grotesk Text Pro"/>
              <a:ea typeface="Neue Haas Grotesk Text Pro"/>
              <a:cs typeface="Neue Haas Grotesk Text Pro"/>
            </a:endParaRPr>
          </a:p>
          <a:p>
            <a:pPr algn="just">
              <a:lnSpc>
                <a:spcPts val="1740"/>
              </a:lnSpc>
              <a:buNone/>
            </a:pPr>
            <a:r>
              <a:rPr sz="1180" u="none" err="1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Pierwszy</a:t>
            </a:r>
            <a:r>
              <a:rPr sz="1180" u="none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180" u="none" err="1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krok</a:t>
            </a:r>
            <a:r>
              <a:rPr sz="1180" u="none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 do </a:t>
            </a:r>
            <a:r>
              <a:rPr sz="1180" u="none" err="1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jednej</a:t>
            </a:r>
            <a:r>
              <a:rPr sz="1180" u="none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180" u="none" err="1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karty</a:t>
            </a:r>
            <a:r>
              <a:rPr sz="1180" u="none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 w </a:t>
            </a:r>
            <a:r>
              <a:rPr sz="1180" u="none" err="1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europejskiej</a:t>
            </a:r>
            <a:r>
              <a:rPr sz="1180" u="none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180" u="none" err="1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sieci</a:t>
            </a:r>
            <a:r>
              <a:rPr sz="1180" u="none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 AVIA.</a:t>
            </a:r>
            <a:endParaRPr sz="1180">
              <a:solidFill>
                <a:schemeClr val="bg1"/>
              </a:solidFill>
              <a:latin typeface="Neue Haas Grotesk Text Pro"/>
              <a:ea typeface="Neue Haas Grotesk Text Pro"/>
              <a:cs typeface="Neue Haas Grotesk Text Pro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AD2E36B2-5291-EBD4-43AB-E591CAC47859}"/>
              </a:ext>
            </a:extLst>
          </p:cNvPr>
          <p:cNvSpPr>
            <a:spLocks noGrp="1"/>
          </p:cNvSpPr>
          <p:nvPr/>
        </p:nvSpPr>
        <p:spPr>
          <a:xfrm>
            <a:off x="666750" y="619125"/>
            <a:ext cx="4953000" cy="1619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5200" b="1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AVIA CARD</a:t>
            </a:r>
          </a:p>
          <a:p>
            <a:r>
              <a:rPr sz="5200" b="1" err="1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poza</a:t>
            </a:r>
            <a:r>
              <a:rPr sz="5200" b="1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5200" b="1" err="1">
                <a:solidFill>
                  <a:schemeClr val="bg1"/>
                </a:solidFill>
                <a:latin typeface="Neue Haas Grotesk Text Pro"/>
                <a:ea typeface="Neue Haas Grotesk Text Pro"/>
                <a:cs typeface="Neue Haas Grotesk Text Pro"/>
              </a:rPr>
              <a:t>Polską</a:t>
            </a:r>
            <a:endParaRPr sz="5200" b="1">
              <a:solidFill>
                <a:schemeClr val="bg1"/>
              </a:solidFill>
              <a:latin typeface="Neue Haas Grotesk Text Pro"/>
              <a:ea typeface="Neue Haas Grotesk Text Pro"/>
              <a:cs typeface="Neue Haas Grotesk Text Pro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24CF907-0F67-E7D9-22D5-A0807D4C16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7377" y="494169"/>
            <a:ext cx="4845793" cy="526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120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Obraz 15"/>
          <p:cNvPicPr>
            <a:picLocks noChangeAspect="1"/>
          </p:cNvPicPr>
          <p:nvPr/>
        </p:nvPicPr>
        <p:blipFill rotWithShape="1">
          <a:blip r:embed="rId3"/>
          <a:srcRect t="14449"/>
          <a:stretch/>
        </p:blipFill>
        <p:spPr>
          <a:xfrm>
            <a:off x="9284312" y="-1"/>
            <a:ext cx="2185600" cy="2337231"/>
          </a:xfrm>
          <a:prstGeom prst="rect">
            <a:avLst/>
          </a:prstGeom>
        </p:spPr>
      </p:pic>
      <p:pic>
        <p:nvPicPr>
          <p:cNvPr id="31" name="Obraz 1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" y="6087635"/>
            <a:ext cx="12188910" cy="445641"/>
          </a:xfrm>
          <a:prstGeom prst="rect">
            <a:avLst/>
          </a:prstGeom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</a:extLst>
          </p:cNvPr>
          <p:cNvSpPr>
            <a:spLocks noGrp="1"/>
          </p:cNvSpPr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</a:pPr>
            <a:endParaRPr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7429250F-3C6F-3E25-116E-47C775FDD79C}"/>
              </a:ext>
            </a:extLst>
          </p:cNvPr>
          <p:cNvSpPr>
            <a:spLocks noGrp="1"/>
          </p:cNvSpPr>
          <p:nvPr/>
        </p:nvSpPr>
        <p:spPr>
          <a:xfrm>
            <a:off x="600075" y="533400"/>
            <a:ext cx="7334250" cy="74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200" b="1">
                <a:latin typeface="Neue Haas Grotesk Text Pro"/>
                <a:ea typeface="Neue Haas Grotesk Text Pro"/>
                <a:cs typeface="Neue Haas Grotesk Text Pro"/>
              </a:rPr>
              <a:t>7 kart</a:t>
            </a:r>
            <a:r>
              <a:rPr lang="pl-PL" sz="4200" b="1">
                <a:latin typeface="Neue Haas Grotesk Text Pro"/>
                <a:ea typeface="Neue Haas Grotesk Text Pro"/>
                <a:cs typeface="Neue Haas Grotesk Text Pro"/>
              </a:rPr>
              <a:t> flot obcych w 2026</a:t>
            </a:r>
            <a:endParaRPr sz="4200" b="1">
              <a:latin typeface="Neue Haas Grotesk Text Pro"/>
              <a:ea typeface="Neue Haas Grotesk Text Pro"/>
              <a:cs typeface="Neue Haas Grotesk Text Pro"/>
            </a:endParaRPr>
          </a:p>
        </p:txBody>
      </p:sp>
      <p:pic>
        <p:nvPicPr>
          <p:cNvPr id="34" name="Obraz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51" y="6158173"/>
            <a:ext cx="394621" cy="284261"/>
          </a:xfrm>
          <a:prstGeom prst="rect">
            <a:avLst/>
          </a:prstGeom>
        </p:spPr>
      </p:pic>
      <p:pic>
        <p:nvPicPr>
          <p:cNvPr id="35" name="Obraz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5927" y="6199867"/>
            <a:ext cx="738687" cy="123115"/>
          </a:xfrm>
          <a:prstGeom prst="rect">
            <a:avLst/>
          </a:prstGeom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307BC90-F2B6-0ED5-F845-10D73A6BCD12}"/>
              </a:ext>
            </a:extLst>
          </p:cNvPr>
          <p:cNvSpPr>
            <a:spLocks noGrp="1"/>
          </p:cNvSpPr>
          <p:nvPr/>
        </p:nvSpPr>
        <p:spPr>
          <a:xfrm>
            <a:off x="11554053" y="6158173"/>
            <a:ext cx="50800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EFD6AB9A-5F9E-5F59-51AB-3C8734130965}" type="slidenum">
              <a:rPr sz="1300">
                <a:latin typeface="Neue Haas Grotesk Text Pro"/>
                <a:ea typeface="Neue Haas Grotesk Text Pro"/>
                <a:cs typeface="Neue Haas Grotesk Text Pro"/>
              </a:rPr>
              <a:t>6</a:t>
            </a:fld>
            <a:endParaRPr sz="1300">
              <a:latin typeface="Neue Haas Grotesk Text Pro"/>
              <a:ea typeface="Neue Haas Grotesk Text Pro"/>
              <a:cs typeface="Neue Haas Grotesk Text Pro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DFD20AE-8F43-D273-0732-F2F6FD669648}"/>
              </a:ext>
            </a:extLst>
          </p:cNvPr>
          <p:cNvSpPr>
            <a:spLocks noGrp="1"/>
          </p:cNvSpPr>
          <p:nvPr/>
        </p:nvSpPr>
        <p:spPr>
          <a:xfrm>
            <a:off x="666750" y="2381250"/>
            <a:ext cx="2476500" cy="809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20"/>
              </a:lnSpc>
              <a:buNone/>
            </a:pPr>
            <a:r>
              <a:rPr sz="1400" b="1" u="none">
                <a:latin typeface="Neue Haas Grotesk Text Pro"/>
                <a:ea typeface="Neue Haas Grotesk Text Pro"/>
                <a:cs typeface="Neue Haas Grotesk Text Pro"/>
              </a:rPr>
              <a:t>AKCEPTOWANE OBECNIE</a:t>
            </a:r>
          </a:p>
          <a:p>
            <a:pPr>
              <a:lnSpc>
                <a:spcPts val="2220"/>
              </a:lnSpc>
              <a:buNone/>
            </a:pPr>
            <a:r>
              <a:rPr sz="1400" u="none">
                <a:latin typeface="Neue Haas Grotesk Text Pro"/>
                <a:ea typeface="Neue Haas Grotesk Text Pro"/>
                <a:cs typeface="Neue Haas Grotesk Text Pro"/>
              </a:rPr>
              <a:t>4 partnerów</a:t>
            </a:r>
            <a:endParaRPr sz="1400">
              <a:latin typeface="Neue Haas Grotesk Text Pro"/>
              <a:ea typeface="Neue Haas Grotesk Text Pro"/>
              <a:cs typeface="Neue Haas Grotesk Text Pro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A05C7F0-01CF-BD1C-45CB-4E794440DC11}"/>
              </a:ext>
            </a:extLst>
          </p:cNvPr>
          <p:cNvSpPr>
            <a:spLocks noGrp="1"/>
          </p:cNvSpPr>
          <p:nvPr/>
        </p:nvSpPr>
        <p:spPr>
          <a:xfrm>
            <a:off x="666750" y="3571875"/>
            <a:ext cx="2476500" cy="809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20"/>
              </a:lnSpc>
              <a:buNone/>
            </a:pPr>
            <a:r>
              <a:rPr sz="1400" b="1" u="none">
                <a:latin typeface="Neue Haas Grotesk Text Pro"/>
                <a:ea typeface="Neue Haas Grotesk Text Pro"/>
                <a:cs typeface="Neue Haas Grotesk Text Pro"/>
              </a:rPr>
              <a:t>START: IX–X 2026</a:t>
            </a:r>
          </a:p>
          <a:p>
            <a:pPr>
              <a:lnSpc>
                <a:spcPts val="2220"/>
              </a:lnSpc>
              <a:buNone/>
            </a:pPr>
            <a:r>
              <a:rPr sz="1400" u="none">
                <a:latin typeface="Neue Haas Grotesk Text Pro"/>
                <a:ea typeface="Neue Haas Grotesk Text Pro"/>
                <a:cs typeface="Neue Haas Grotesk Text Pro"/>
              </a:rPr>
              <a:t>+3 nowe karty</a:t>
            </a:r>
            <a:endParaRPr sz="1400">
              <a:latin typeface="Neue Haas Grotesk Text Pro"/>
              <a:ea typeface="Neue Haas Grotesk Text Pro"/>
              <a:cs typeface="Neue Haas Grotesk Text Pro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F86074A-7D25-0790-3C72-C8E1661D500C}"/>
              </a:ext>
            </a:extLst>
          </p:cNvPr>
          <p:cNvSpPr>
            <a:spLocks noGrp="1"/>
          </p:cNvSpPr>
          <p:nvPr/>
        </p:nvSpPr>
        <p:spPr>
          <a:xfrm>
            <a:off x="666750" y="4762500"/>
            <a:ext cx="2476500" cy="62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220"/>
              </a:lnSpc>
              <a:buNone/>
            </a:pPr>
            <a:r>
              <a:rPr sz="1400" b="1" u="none">
                <a:latin typeface="Neue Haas Grotesk Text Pro"/>
                <a:ea typeface="Neue Haas Grotesk Text Pro"/>
                <a:cs typeface="Neue Haas Grotesk Text Pro"/>
              </a:rPr>
              <a:t>KOLEJNE </a:t>
            </a:r>
            <a:r>
              <a:rPr lang="pl-PL" sz="1400" b="1">
                <a:latin typeface="Neue Haas Grotesk Text Pro"/>
                <a:ea typeface="Neue Haas Grotesk Text Pro"/>
                <a:cs typeface="Neue Haas Grotesk Text Pro"/>
              </a:rPr>
              <a:t>KARTY 2027</a:t>
            </a:r>
            <a:endParaRPr sz="1400" b="1" u="none">
              <a:latin typeface="Neue Haas Grotesk Text Pro"/>
              <a:ea typeface="Neue Haas Grotesk Text Pro"/>
              <a:cs typeface="Neue Haas Grotesk Text Pro"/>
            </a:endParaRPr>
          </a:p>
          <a:p>
            <a:pPr>
              <a:lnSpc>
                <a:spcPts val="2220"/>
              </a:lnSpc>
              <a:buNone/>
            </a:pPr>
            <a:r>
              <a:rPr lang="pl-PL" sz="1400">
                <a:latin typeface="Neue Haas Grotesk Text Pro"/>
                <a:ea typeface="Neue Haas Grotesk Text Pro"/>
                <a:cs typeface="Neue Haas Grotesk Text Pro"/>
              </a:rPr>
              <a:t>m</a:t>
            </a:r>
            <a:r>
              <a:rPr lang="pl-PL" sz="1400" u="none">
                <a:latin typeface="Neue Haas Grotesk Text Pro"/>
                <a:ea typeface="Neue Haas Grotesk Text Pro"/>
                <a:cs typeface="Neue Haas Grotesk Text Pro"/>
              </a:rPr>
              <a:t>in. </a:t>
            </a:r>
            <a:r>
              <a:rPr sz="1400" u="none">
                <a:latin typeface="Neue Haas Grotesk Text Pro"/>
                <a:ea typeface="Neue Haas Grotesk Text Pro"/>
                <a:cs typeface="Neue Haas Grotesk Text Pro"/>
              </a:rPr>
              <a:t>3 </a:t>
            </a:r>
            <a:r>
              <a:rPr sz="1400" u="none" err="1">
                <a:latin typeface="Neue Haas Grotesk Text Pro"/>
                <a:ea typeface="Neue Haas Grotesk Text Pro"/>
                <a:cs typeface="Neue Haas Grotesk Text Pro"/>
              </a:rPr>
              <a:t>integracje</a:t>
            </a:r>
            <a:r>
              <a:rPr sz="1400" u="none">
                <a:latin typeface="Neue Haas Grotesk Text Pro"/>
                <a:ea typeface="Neue Haas Grotesk Text Pro"/>
                <a:cs typeface="Neue Haas Grotesk Text Pro"/>
              </a:rPr>
              <a:t> w </a:t>
            </a:r>
            <a:r>
              <a:rPr lang="pl-PL" sz="1400" u="none">
                <a:latin typeface="Neue Haas Grotesk Text Pro"/>
                <a:ea typeface="Neue Haas Grotesk Text Pro"/>
                <a:cs typeface="Neue Haas Grotesk Text Pro"/>
              </a:rPr>
              <a:t>planie</a:t>
            </a:r>
            <a:endParaRPr sz="1400">
              <a:latin typeface="Neue Haas Grotesk Text Pro"/>
              <a:ea typeface="Neue Haas Grotesk Text Pro"/>
              <a:cs typeface="Neue Haas Grotesk Text Pro"/>
            </a:endParaRPr>
          </a:p>
        </p:txBody>
      </p:sp>
      <p:pic>
        <p:nvPicPr>
          <p:cNvPr id="43" name="Obraz 12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333750" y="3533775"/>
            <a:ext cx="7620000" cy="952500"/>
          </a:xfrm>
          <a:prstGeom prst="rect">
            <a:avLst/>
          </a:prstGeom>
        </p:spPr>
      </p:pic>
      <p:pic>
        <p:nvPicPr>
          <p:cNvPr id="44" name="Obraz 13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3333750" y="4724400"/>
            <a:ext cx="7620000" cy="9525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61D47FC-92D6-CB10-7D31-0EAFF752A6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76625" y="2362501"/>
            <a:ext cx="7334250" cy="91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3035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</a:extLst>
          </p:cNvPr>
          <p:cNvSpPr>
            <a:spLocks noGrp="1"/>
          </p:cNvSpPr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</a:pPr>
            <a:endParaRPr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084DEBA3-934D-FDC8-BDE7-F69DBCF8B2D9}"/>
              </a:ext>
            </a:extLst>
          </p:cNvPr>
          <p:cNvSpPr>
            <a:spLocks noGrp="1"/>
          </p:cNvSpPr>
          <p:nvPr/>
        </p:nvSpPr>
        <p:spPr>
          <a:xfrm>
            <a:off x="1" y="6087635"/>
            <a:ext cx="12188700" cy="44564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1" name="Obraz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951" y="6158173"/>
            <a:ext cx="394621" cy="284261"/>
          </a:xfrm>
          <a:prstGeom prst="rect">
            <a:avLst/>
          </a:prstGeom>
        </p:spPr>
      </p:pic>
      <p:pic>
        <p:nvPicPr>
          <p:cNvPr id="22" name="Obraz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5927" y="6199867"/>
            <a:ext cx="738687" cy="123115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4C2952CB-CD17-6809-9B3F-EBBD4770328C}"/>
              </a:ext>
            </a:extLst>
          </p:cNvPr>
          <p:cNvSpPr>
            <a:spLocks noGrp="1"/>
          </p:cNvSpPr>
          <p:nvPr/>
        </p:nvSpPr>
        <p:spPr>
          <a:xfrm>
            <a:off x="666750" y="619125"/>
            <a:ext cx="476250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5200" b="1">
                <a:latin typeface="Neue Haas Grotesk Text Pro"/>
                <a:ea typeface="Neue Haas Grotesk Text Pro"/>
                <a:cs typeface="Neue Haas Grotesk Text Pro"/>
              </a:rPr>
              <a:t>AVIA Go</a:t>
            </a:r>
            <a:r>
              <a:rPr lang="pl-PL" sz="5200" b="1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5200" b="1">
                <a:latin typeface="Neue Haas Grotesk Text Pro"/>
                <a:ea typeface="Neue Haas Grotesk Text Pro"/>
                <a:cs typeface="Neue Haas Grotesk Text Pro"/>
              </a:rPr>
              <a:t>Flota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7398A84A-ED9E-08CC-1638-9ED7C91A0760}"/>
              </a:ext>
            </a:extLst>
          </p:cNvPr>
          <p:cNvSpPr>
            <a:spLocks noGrp="1"/>
          </p:cNvSpPr>
          <p:nvPr/>
        </p:nvSpPr>
        <p:spPr>
          <a:xfrm>
            <a:off x="7641772" y="2502198"/>
            <a:ext cx="3606160" cy="2690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740"/>
              </a:lnSpc>
              <a:buNone/>
            </a:pP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Program </a:t>
            </a:r>
            <a:r>
              <a:rPr sz="1180" u="none" dirty="0" err="1">
                <a:latin typeface="Neue Haas Grotesk Text Pro"/>
                <a:ea typeface="Neue Haas Grotesk Text Pro"/>
                <a:cs typeface="Neue Haas Grotesk Text Pro"/>
              </a:rPr>
              <a:t>lojalnościowy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180" u="none" dirty="0" err="1">
                <a:latin typeface="Neue Haas Grotesk Text Pro"/>
                <a:ea typeface="Neue Haas Grotesk Text Pro"/>
                <a:cs typeface="Neue Haas Grotesk Text Pro"/>
              </a:rPr>
              <a:t>dla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180" u="none" dirty="0" err="1">
                <a:latin typeface="Neue Haas Grotesk Text Pro"/>
                <a:ea typeface="Neue Haas Grotesk Text Pro"/>
                <a:cs typeface="Neue Haas Grotesk Text Pro"/>
              </a:rPr>
              <a:t>kierowców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180" u="none" dirty="0" err="1">
                <a:latin typeface="Neue Haas Grotesk Text Pro"/>
                <a:ea typeface="Neue Haas Grotesk Text Pro"/>
                <a:cs typeface="Neue Haas Grotesk Text Pro"/>
              </a:rPr>
              <a:t>flotowych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 w </a:t>
            </a:r>
            <a:r>
              <a:rPr sz="1180" u="none" dirty="0" err="1">
                <a:latin typeface="Neue Haas Grotesk Text Pro"/>
                <a:ea typeface="Neue Haas Grotesk Text Pro"/>
                <a:cs typeface="Neue Haas Grotesk Text Pro"/>
              </a:rPr>
              <a:t>rozbudowanej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180" u="none" dirty="0" err="1">
                <a:latin typeface="Neue Haas Grotesk Text Pro"/>
                <a:ea typeface="Neue Haas Grotesk Text Pro"/>
                <a:cs typeface="Neue Haas Grotesk Text Pro"/>
              </a:rPr>
              <a:t>aplikacji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 AVIA G</a:t>
            </a:r>
            <a:r>
              <a:rPr lang="pl-PL" sz="1180" u="none" dirty="0">
                <a:latin typeface="Neue Haas Grotesk Text Pro"/>
                <a:ea typeface="Neue Haas Grotesk Text Pro"/>
                <a:cs typeface="Neue Haas Grotesk Text Pro"/>
              </a:rPr>
              <a:t>O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.</a:t>
            </a:r>
          </a:p>
          <a:p>
            <a:pPr algn="just">
              <a:lnSpc>
                <a:spcPts val="1740"/>
              </a:lnSpc>
              <a:buNone/>
            </a:pPr>
            <a:endParaRPr sz="1180" dirty="0">
              <a:latin typeface="Neue Haas Grotesk Text Pro"/>
              <a:ea typeface="Neue Haas Grotesk Text Pro"/>
              <a:cs typeface="Neue Haas Grotesk Text Pro"/>
            </a:endParaRPr>
          </a:p>
          <a:p>
            <a:pPr algn="just">
              <a:lnSpc>
                <a:spcPts val="1740"/>
              </a:lnSpc>
              <a:buNone/>
            </a:pP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09.2026 · PILOTAŻ NA STACJACH WŁASNYCH</a:t>
            </a:r>
          </a:p>
          <a:p>
            <a:pPr algn="just">
              <a:lnSpc>
                <a:spcPts val="1740"/>
              </a:lnSpc>
              <a:buNone/>
            </a:pPr>
            <a:endParaRPr sz="1180" dirty="0">
              <a:latin typeface="Neue Haas Grotesk Text Pro"/>
              <a:ea typeface="Neue Haas Grotesk Text Pro"/>
              <a:cs typeface="Neue Haas Grotesk Text Pro"/>
            </a:endParaRPr>
          </a:p>
          <a:p>
            <a:pPr algn="just">
              <a:lnSpc>
                <a:spcPts val="1740"/>
              </a:lnSpc>
              <a:buNone/>
            </a:pPr>
            <a:r>
              <a:rPr sz="1180" u="none" dirty="0" err="1">
                <a:latin typeface="Neue Haas Grotesk Text Pro"/>
                <a:ea typeface="Neue Haas Grotesk Text Pro"/>
                <a:cs typeface="Neue Haas Grotesk Text Pro"/>
              </a:rPr>
              <a:t>Kolejny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180" u="none" dirty="0" err="1">
                <a:latin typeface="Neue Haas Grotesk Text Pro"/>
                <a:ea typeface="Neue Haas Grotesk Text Pro"/>
                <a:cs typeface="Neue Haas Grotesk Text Pro"/>
              </a:rPr>
              <a:t>etap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: </a:t>
            </a:r>
            <a:r>
              <a:rPr sz="1180" u="none" dirty="0" err="1">
                <a:latin typeface="Neue Haas Grotesk Text Pro"/>
                <a:ea typeface="Neue Haas Grotesk Text Pro"/>
                <a:cs typeface="Neue Haas Grotesk Text Pro"/>
              </a:rPr>
              <a:t>możliwość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180" u="none" dirty="0" err="1">
                <a:latin typeface="Neue Haas Grotesk Text Pro"/>
                <a:ea typeface="Neue Haas Grotesk Text Pro"/>
                <a:cs typeface="Neue Haas Grotesk Text Pro"/>
              </a:rPr>
              <a:t>włączenia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180" u="none" dirty="0" err="1">
                <a:latin typeface="Neue Haas Grotesk Text Pro"/>
                <a:ea typeface="Neue Haas Grotesk Text Pro"/>
                <a:cs typeface="Neue Haas Grotesk Text Pro"/>
              </a:rPr>
              <a:t>stacji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180" u="none" dirty="0" err="1">
                <a:latin typeface="Neue Haas Grotesk Text Pro"/>
                <a:ea typeface="Neue Haas Grotesk Text Pro"/>
                <a:cs typeface="Neue Haas Grotesk Text Pro"/>
              </a:rPr>
              <a:t>Partnerów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 DOFO po </a:t>
            </a:r>
            <a:r>
              <a:rPr sz="1180" u="none" dirty="0" err="1">
                <a:latin typeface="Neue Haas Grotesk Text Pro"/>
                <a:ea typeface="Neue Haas Grotesk Text Pro"/>
                <a:cs typeface="Neue Haas Grotesk Text Pro"/>
              </a:rPr>
              <a:t>wspólnym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180" u="none" dirty="0" err="1">
                <a:latin typeface="Neue Haas Grotesk Text Pro"/>
                <a:ea typeface="Neue Haas Grotesk Text Pro"/>
                <a:cs typeface="Neue Haas Grotesk Text Pro"/>
              </a:rPr>
              <a:t>omówieniu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180" u="none" dirty="0" err="1">
                <a:latin typeface="Neue Haas Grotesk Text Pro"/>
                <a:ea typeface="Neue Haas Grotesk Text Pro"/>
                <a:cs typeface="Neue Haas Grotesk Text Pro"/>
              </a:rPr>
              <a:t>zasad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.</a:t>
            </a:r>
            <a:endParaRPr sz="1180" dirty="0">
              <a:latin typeface="Neue Haas Grotesk Text Pro"/>
              <a:ea typeface="Neue Haas Grotesk Text Pro"/>
              <a:cs typeface="Neue Haas Grotesk Text Pro"/>
            </a:endParaRPr>
          </a:p>
          <a:p>
            <a:pPr algn="just">
              <a:lnSpc>
                <a:spcPts val="1740"/>
              </a:lnSpc>
              <a:buNone/>
            </a:pPr>
            <a:endParaRPr lang="pl-PL" sz="1180" dirty="0">
              <a:latin typeface="Neue Haas Grotesk Text Pro"/>
              <a:ea typeface="Neue Haas Grotesk Text Pro"/>
              <a:cs typeface="Neue Haas Grotesk Text Pro"/>
            </a:endParaRPr>
          </a:p>
          <a:p>
            <a:pPr algn="just">
              <a:lnSpc>
                <a:spcPts val="1740"/>
              </a:lnSpc>
              <a:buNone/>
            </a:pPr>
            <a:endParaRPr sz="1180" dirty="0">
              <a:latin typeface="Neue Haas Grotesk Text Pro"/>
              <a:ea typeface="Neue Haas Grotesk Text Pro"/>
              <a:cs typeface="Neue Haas Grotesk Text Pro"/>
            </a:endParaRPr>
          </a:p>
          <a:p>
            <a:pPr algn="just">
              <a:lnSpc>
                <a:spcPts val="1740"/>
              </a:lnSpc>
              <a:buNone/>
            </a:pP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Masz </a:t>
            </a:r>
            <a:r>
              <a:rPr sz="1180" u="none" dirty="0" err="1">
                <a:latin typeface="Neue Haas Grotesk Text Pro"/>
                <a:ea typeface="Neue Haas Grotesk Text Pro"/>
                <a:cs typeface="Neue Haas Grotesk Text Pro"/>
              </a:rPr>
              <a:t>już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180" u="none" dirty="0" err="1">
                <a:latin typeface="Neue Haas Grotesk Text Pro"/>
                <a:ea typeface="Neue Haas Grotesk Text Pro"/>
                <a:cs typeface="Neue Haas Grotesk Text Pro"/>
              </a:rPr>
              <a:t>aplikację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 AVIA G</a:t>
            </a:r>
            <a:r>
              <a:rPr lang="pl-PL" sz="1180" dirty="0">
                <a:latin typeface="Neue Haas Grotesk Text Pro"/>
                <a:ea typeface="Neue Haas Grotesk Text Pro"/>
                <a:cs typeface="Neue Haas Grotesk Text Pro"/>
              </a:rPr>
              <a:t>O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? </a:t>
            </a:r>
            <a:r>
              <a:rPr sz="1180" u="none" dirty="0" err="1">
                <a:latin typeface="Neue Haas Grotesk Text Pro"/>
                <a:ea typeface="Neue Haas Grotesk Text Pro"/>
                <a:cs typeface="Neue Haas Grotesk Text Pro"/>
              </a:rPr>
              <a:t>Zapraszamy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 do </a:t>
            </a:r>
            <a:r>
              <a:rPr sz="1180" u="none" dirty="0" err="1">
                <a:latin typeface="Neue Haas Grotesk Text Pro"/>
                <a:ea typeface="Neue Haas Grotesk Text Pro"/>
                <a:cs typeface="Neue Haas Grotesk Text Pro"/>
              </a:rPr>
              <a:t>rozmów</a:t>
            </a:r>
            <a:r>
              <a:rPr sz="1180" u="none" dirty="0">
                <a:latin typeface="Neue Haas Grotesk Text Pro"/>
                <a:ea typeface="Neue Haas Grotesk Text Pro"/>
                <a:cs typeface="Neue Haas Grotesk Text Pro"/>
              </a:rPr>
              <a:t>.</a:t>
            </a:r>
            <a:endParaRPr sz="1180" dirty="0">
              <a:latin typeface="Neue Haas Grotesk Text Pro"/>
              <a:ea typeface="Neue Haas Grotesk Text Pro"/>
              <a:cs typeface="Neue Haas Grotesk Text Pro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770ED61B-C948-5F8E-4590-395A731C30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750" y="1623909"/>
            <a:ext cx="6442512" cy="3625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5241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Obraz 15"/>
          <p:cNvPicPr>
            <a:picLocks noChangeAspect="1"/>
          </p:cNvPicPr>
          <p:nvPr/>
        </p:nvPicPr>
        <p:blipFill rotWithShape="1">
          <a:blip r:embed="rId3"/>
          <a:srcRect t="14449"/>
          <a:stretch/>
        </p:blipFill>
        <p:spPr>
          <a:xfrm>
            <a:off x="9284312" y="-1"/>
            <a:ext cx="2185600" cy="2337231"/>
          </a:xfrm>
          <a:prstGeom prst="rect">
            <a:avLst/>
          </a:prstGeom>
        </p:spPr>
      </p:pic>
      <p:pic>
        <p:nvPicPr>
          <p:cNvPr id="31" name="Obraz 1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" y="6087635"/>
            <a:ext cx="12188910" cy="445641"/>
          </a:xfrm>
          <a:prstGeom prst="rect">
            <a:avLst/>
          </a:prstGeom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</a:extLst>
          </p:cNvPr>
          <p:cNvSpPr>
            <a:spLocks noGrp="1"/>
          </p:cNvSpPr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</a:pPr>
            <a:endParaRPr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7429250F-3C6F-3E25-116E-47C775FDD79C}"/>
              </a:ext>
            </a:extLst>
          </p:cNvPr>
          <p:cNvSpPr>
            <a:spLocks noGrp="1"/>
          </p:cNvSpPr>
          <p:nvPr/>
        </p:nvSpPr>
        <p:spPr>
          <a:xfrm>
            <a:off x="600075" y="533400"/>
            <a:ext cx="895758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200" b="1">
                <a:latin typeface="Neue Haas Grotesk Text Pro"/>
                <a:ea typeface="Neue Haas Grotesk Text Pro"/>
                <a:cs typeface="Neue Haas Grotesk Text Pro"/>
              </a:rPr>
              <a:t>Facebook: </a:t>
            </a:r>
            <a:r>
              <a:rPr lang="pl-PL" sz="4200" b="1">
                <a:latin typeface="Neue Haas Grotesk Text Pro"/>
                <a:ea typeface="Neue Haas Grotesk Text Pro"/>
                <a:cs typeface="Neue Haas Grotesk Text Pro"/>
              </a:rPr>
              <a:t>kampania</a:t>
            </a:r>
            <a:r>
              <a:rPr sz="4200" b="1">
                <a:latin typeface="Neue Haas Grotesk Text Pro"/>
                <a:ea typeface="Neue Haas Grotesk Text Pro"/>
                <a:cs typeface="Neue Haas Grotesk Text Pro"/>
              </a:rPr>
              <a:t> AVIA CARD</a:t>
            </a:r>
          </a:p>
        </p:txBody>
      </p:sp>
      <p:pic>
        <p:nvPicPr>
          <p:cNvPr id="34" name="Obraz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51" y="6158173"/>
            <a:ext cx="394621" cy="284261"/>
          </a:xfrm>
          <a:prstGeom prst="rect">
            <a:avLst/>
          </a:prstGeom>
        </p:spPr>
      </p:pic>
      <p:pic>
        <p:nvPicPr>
          <p:cNvPr id="35" name="Obraz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5927" y="6199867"/>
            <a:ext cx="738687" cy="123115"/>
          </a:xfrm>
          <a:prstGeom prst="rect">
            <a:avLst/>
          </a:prstGeom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0307BC90-F2B6-0ED5-F845-10D73A6BCD12}"/>
              </a:ext>
            </a:extLst>
          </p:cNvPr>
          <p:cNvSpPr>
            <a:spLocks noGrp="1"/>
          </p:cNvSpPr>
          <p:nvPr/>
        </p:nvSpPr>
        <p:spPr>
          <a:xfrm>
            <a:off x="11554053" y="6158173"/>
            <a:ext cx="50800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fld id="{8C630A04-5A25-9E0C-9436-126091DB86B3}" type="slidenum">
              <a:rPr sz="1300">
                <a:latin typeface="Neue Haas Grotesk Text Pro"/>
                <a:ea typeface="Neue Haas Grotesk Text Pro"/>
                <a:cs typeface="Neue Haas Grotesk Text Pro"/>
              </a:rPr>
              <a:t>8</a:t>
            </a:fld>
            <a:endParaRPr sz="1300">
              <a:latin typeface="Neue Haas Grotesk Text Pro"/>
              <a:ea typeface="Neue Haas Grotesk Text Pro"/>
              <a:cs typeface="Neue Haas Grotesk Text Pro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7D3CBE2-5E96-3511-E7AA-D16D10A62CF9}"/>
              </a:ext>
            </a:extLst>
          </p:cNvPr>
          <p:cNvSpPr>
            <a:spLocks noGrp="1"/>
          </p:cNvSpPr>
          <p:nvPr/>
        </p:nvSpPr>
        <p:spPr>
          <a:xfrm>
            <a:off x="628650" y="1323975"/>
            <a:ext cx="86556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u="none" err="1">
                <a:latin typeface="Neue Haas Grotesk Text Pro"/>
                <a:ea typeface="Neue Haas Grotesk Text Pro"/>
                <a:cs typeface="Neue Haas Grotesk Text Pro"/>
              </a:rPr>
              <a:t>Trzy</a:t>
            </a:r>
            <a:r>
              <a:rPr sz="1600" u="none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600" u="none" err="1">
                <a:latin typeface="Neue Haas Grotesk Text Pro"/>
                <a:ea typeface="Neue Haas Grotesk Text Pro"/>
                <a:cs typeface="Neue Haas Grotesk Text Pro"/>
              </a:rPr>
              <a:t>komunikaty</a:t>
            </a:r>
            <a:r>
              <a:rPr sz="1600" u="none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600" u="none" err="1">
                <a:latin typeface="Neue Haas Grotesk Text Pro"/>
                <a:ea typeface="Neue Haas Grotesk Text Pro"/>
                <a:cs typeface="Neue Haas Grotesk Text Pro"/>
              </a:rPr>
              <a:t>kierowane</a:t>
            </a:r>
            <a:r>
              <a:rPr sz="1600" u="none">
                <a:latin typeface="Neue Haas Grotesk Text Pro"/>
                <a:ea typeface="Neue Haas Grotesk Text Pro"/>
                <a:cs typeface="Neue Haas Grotesk Text Pro"/>
              </a:rPr>
              <a:t> do </a:t>
            </a:r>
            <a:r>
              <a:rPr sz="1600" u="none" err="1">
                <a:latin typeface="Neue Haas Grotesk Text Pro"/>
                <a:ea typeface="Neue Haas Grotesk Text Pro"/>
                <a:cs typeface="Neue Haas Grotesk Text Pro"/>
              </a:rPr>
              <a:t>właścicieli</a:t>
            </a:r>
            <a:r>
              <a:rPr sz="1600" u="none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600" u="none" err="1">
                <a:latin typeface="Neue Haas Grotesk Text Pro"/>
                <a:ea typeface="Neue Haas Grotesk Text Pro"/>
                <a:cs typeface="Neue Haas Grotesk Text Pro"/>
              </a:rPr>
              <a:t>i</a:t>
            </a:r>
            <a:r>
              <a:rPr sz="1600" u="none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600" u="none" err="1">
                <a:latin typeface="Neue Haas Grotesk Text Pro"/>
                <a:ea typeface="Neue Haas Grotesk Text Pro"/>
                <a:cs typeface="Neue Haas Grotesk Text Pro"/>
              </a:rPr>
              <a:t>osób</a:t>
            </a:r>
            <a:r>
              <a:rPr sz="1600" u="none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600" u="none" err="1">
                <a:latin typeface="Neue Haas Grotesk Text Pro"/>
                <a:ea typeface="Neue Haas Grotesk Text Pro"/>
                <a:cs typeface="Neue Haas Grotesk Text Pro"/>
              </a:rPr>
              <a:t>zarządzających</a:t>
            </a:r>
            <a:r>
              <a:rPr sz="1600" u="none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600" u="none" err="1">
                <a:latin typeface="Neue Haas Grotesk Text Pro"/>
                <a:ea typeface="Neue Haas Grotesk Text Pro"/>
                <a:cs typeface="Neue Haas Grotesk Text Pro"/>
              </a:rPr>
              <a:t>firmami</a:t>
            </a:r>
            <a:r>
              <a:rPr sz="1600" u="none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600" u="none" err="1">
                <a:latin typeface="Neue Haas Grotesk Text Pro"/>
                <a:ea typeface="Neue Haas Grotesk Text Pro"/>
                <a:cs typeface="Neue Haas Grotesk Text Pro"/>
              </a:rPr>
              <a:t>transportowymi</a:t>
            </a:r>
            <a:r>
              <a:rPr sz="1600" u="none">
                <a:latin typeface="Neue Haas Grotesk Text Pro"/>
                <a:ea typeface="Neue Haas Grotesk Text Pro"/>
                <a:cs typeface="Neue Haas Grotesk Text Pro"/>
              </a:rPr>
              <a:t>.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ADFD20AE-8F43-D273-0732-F2F6FD669648}"/>
              </a:ext>
            </a:extLst>
          </p:cNvPr>
          <p:cNvSpPr>
            <a:spLocks noGrp="1"/>
          </p:cNvSpPr>
          <p:nvPr/>
        </p:nvSpPr>
        <p:spPr>
          <a:xfrm>
            <a:off x="666750" y="2333625"/>
            <a:ext cx="3535136" cy="666750"/>
          </a:xfrm>
          <a:prstGeom prst="rect">
            <a:avLst/>
          </a:prstGeom>
          <a:noFill/>
        </p:spPr>
        <p:txBody>
          <a:bodyPr wrap="square" lIns="76200" tIns="47625" rIns="76200" bIns="47625" anchor="ctr">
            <a:noAutofit/>
          </a:bodyPr>
          <a:lstStyle/>
          <a:p>
            <a:pPr>
              <a:spcAft>
                <a:spcPts val="1"/>
              </a:spcAft>
            </a:pPr>
            <a:r>
              <a:rPr sz="1300" b="1">
                <a:latin typeface="Neue Haas Grotesk Text Pro"/>
                <a:ea typeface="Neue Haas Grotesk Text Pro"/>
                <a:cs typeface="Neue Haas Grotesk Text Pro"/>
              </a:rPr>
              <a:t>CEL</a:t>
            </a:r>
          </a:p>
          <a:p>
            <a:r>
              <a:rPr lang="pl-PL" sz="1200">
                <a:latin typeface="Neue Haas Grotesk Text Pro"/>
                <a:ea typeface="Neue Haas Grotesk Text Pro"/>
                <a:cs typeface="Neue Haas Grotesk Text Pro"/>
              </a:rPr>
              <a:t>Pozyskanie nowych firm na karty AVIA CARD</a:t>
            </a:r>
            <a:endParaRPr sz="1200">
              <a:latin typeface="Neue Haas Grotesk Text Pro"/>
              <a:ea typeface="Neue Haas Grotesk Text Pro"/>
              <a:cs typeface="Neue Haas Grotesk Text Pro"/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A05C7F0-01CF-BD1C-45CB-4E794440DC11}"/>
              </a:ext>
            </a:extLst>
          </p:cNvPr>
          <p:cNvSpPr>
            <a:spLocks noGrp="1"/>
          </p:cNvSpPr>
          <p:nvPr/>
        </p:nvSpPr>
        <p:spPr>
          <a:xfrm>
            <a:off x="666750" y="3190875"/>
            <a:ext cx="3333750" cy="666750"/>
          </a:xfrm>
          <a:prstGeom prst="rect">
            <a:avLst/>
          </a:prstGeom>
          <a:noFill/>
        </p:spPr>
        <p:txBody>
          <a:bodyPr wrap="square" lIns="76200" tIns="47625" rIns="76200" bIns="47625" anchor="ctr">
            <a:noAutofit/>
          </a:bodyPr>
          <a:lstStyle/>
          <a:p>
            <a:pPr>
              <a:spcAft>
                <a:spcPts val="1"/>
              </a:spcAft>
            </a:pPr>
            <a:r>
              <a:rPr sz="1300" b="1">
                <a:latin typeface="Neue Haas Grotesk Text Pro"/>
                <a:ea typeface="Neue Haas Grotesk Text Pro"/>
                <a:cs typeface="Neue Haas Grotesk Text Pro"/>
              </a:rPr>
              <a:t>ODBIORCY</a:t>
            </a:r>
          </a:p>
          <a:p>
            <a:r>
              <a:rPr lang="pl-PL" sz="1200">
                <a:latin typeface="Neue Haas Grotesk Text Pro"/>
                <a:ea typeface="Neue Haas Grotesk Text Pro"/>
                <a:cs typeface="Neue Haas Grotesk Text Pro"/>
              </a:rPr>
              <a:t>F</a:t>
            </a:r>
            <a:r>
              <a:rPr sz="1200" err="1">
                <a:latin typeface="Neue Haas Grotesk Text Pro"/>
                <a:ea typeface="Neue Haas Grotesk Text Pro"/>
                <a:cs typeface="Neue Haas Grotesk Text Pro"/>
              </a:rPr>
              <a:t>irmy</a:t>
            </a:r>
            <a:r>
              <a:rPr sz="1200">
                <a:latin typeface="Neue Haas Grotesk Text Pro"/>
                <a:ea typeface="Neue Haas Grotesk Text Pro"/>
                <a:cs typeface="Neue Haas Grotesk Text Pro"/>
              </a:rPr>
              <a:t> </a:t>
            </a:r>
            <a:r>
              <a:rPr sz="1200" err="1">
                <a:latin typeface="Neue Haas Grotesk Text Pro"/>
                <a:ea typeface="Neue Haas Grotesk Text Pro"/>
                <a:cs typeface="Neue Haas Grotesk Text Pro"/>
              </a:rPr>
              <a:t>transportowe</a:t>
            </a:r>
            <a:r>
              <a:rPr lang="pl-PL" sz="1200">
                <a:latin typeface="Neue Haas Grotesk Text Pro"/>
                <a:ea typeface="Neue Haas Grotesk Text Pro"/>
                <a:cs typeface="Neue Haas Grotesk Text Pro"/>
              </a:rPr>
              <a:t>, kurierskie, lekkie floty </a:t>
            </a:r>
            <a:endParaRPr sz="1200">
              <a:latin typeface="Neue Haas Grotesk Text Pro"/>
              <a:ea typeface="Neue Haas Grotesk Text Pro"/>
              <a:cs typeface="Neue Haas Grotesk Text Pro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F86074A-7D25-0790-3C72-C8E1661D500C}"/>
              </a:ext>
            </a:extLst>
          </p:cNvPr>
          <p:cNvSpPr>
            <a:spLocks noGrp="1"/>
          </p:cNvSpPr>
          <p:nvPr/>
        </p:nvSpPr>
        <p:spPr>
          <a:xfrm>
            <a:off x="666750" y="4048125"/>
            <a:ext cx="3333750" cy="937260"/>
          </a:xfrm>
          <a:prstGeom prst="rect">
            <a:avLst/>
          </a:prstGeom>
          <a:noFill/>
        </p:spPr>
        <p:txBody>
          <a:bodyPr wrap="square" lIns="76200" tIns="47625" rIns="76200" bIns="47625" anchor="ctr">
            <a:noAutofit/>
          </a:bodyPr>
          <a:lstStyle/>
          <a:p>
            <a:pPr>
              <a:spcAft>
                <a:spcPts val="1"/>
              </a:spcAft>
            </a:pPr>
            <a:r>
              <a:rPr sz="1300" b="1">
                <a:latin typeface="Neue Haas Grotesk Text Pro"/>
                <a:ea typeface="Neue Haas Grotesk Text Pro"/>
                <a:cs typeface="Neue Haas Grotesk Text Pro"/>
              </a:rPr>
              <a:t>KOMUNIKATY</a:t>
            </a:r>
          </a:p>
          <a:p>
            <a:r>
              <a:rPr sz="1200">
                <a:latin typeface="Neue Haas Grotesk Text Pro"/>
                <a:ea typeface="Neue Haas Grotesk Text Pro"/>
                <a:cs typeface="Neue Haas Grotesk Text Pro"/>
              </a:rPr>
              <a:t>transport · firma · oszczędności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E8A45D20-288C-6904-B734-6A69E1039CEA}"/>
              </a:ext>
            </a:extLst>
          </p:cNvPr>
          <p:cNvSpPr>
            <a:spLocks noGrp="1"/>
          </p:cNvSpPr>
          <p:nvPr/>
        </p:nvSpPr>
        <p:spPr>
          <a:xfrm>
            <a:off x="666750" y="4905375"/>
            <a:ext cx="3333750" cy="937260"/>
          </a:xfrm>
          <a:prstGeom prst="rect">
            <a:avLst/>
          </a:prstGeom>
          <a:noFill/>
        </p:spPr>
        <p:txBody>
          <a:bodyPr wrap="square" lIns="76200" tIns="47625" rIns="76200" bIns="47625" anchor="ctr">
            <a:noAutofit/>
          </a:bodyPr>
          <a:lstStyle/>
          <a:p>
            <a:pPr>
              <a:spcAft>
                <a:spcPts val="1"/>
              </a:spcAft>
            </a:pPr>
            <a:r>
              <a:rPr sz="1300" b="1">
                <a:latin typeface="Neue Haas Grotesk Text Pro"/>
                <a:ea typeface="Neue Haas Grotesk Text Pro"/>
                <a:cs typeface="Neue Haas Grotesk Text Pro"/>
              </a:rPr>
              <a:t>POMIAR</a:t>
            </a:r>
          </a:p>
          <a:p>
            <a:r>
              <a:rPr lang="pl-PL" sz="1200">
                <a:latin typeface="Neue Haas Grotesk Text Pro"/>
                <a:ea typeface="Neue Haas Grotesk Text Pro"/>
                <a:cs typeface="Neue Haas Grotesk Text Pro"/>
              </a:rPr>
              <a:t>L</a:t>
            </a:r>
            <a:r>
              <a:rPr sz="1200" err="1">
                <a:latin typeface="Neue Haas Grotesk Text Pro"/>
                <a:ea typeface="Neue Haas Grotesk Text Pro"/>
                <a:cs typeface="Neue Haas Grotesk Text Pro"/>
              </a:rPr>
              <a:t>ea</a:t>
            </a:r>
            <a:r>
              <a:rPr lang="pl-PL" sz="1200" err="1">
                <a:latin typeface="Neue Haas Grotesk Text Pro"/>
                <a:ea typeface="Neue Haas Grotesk Text Pro"/>
                <a:cs typeface="Neue Haas Grotesk Text Pro"/>
              </a:rPr>
              <a:t>dy</a:t>
            </a:r>
            <a:r>
              <a:rPr lang="pl-PL" sz="1200">
                <a:latin typeface="Neue Haas Grotesk Text Pro"/>
                <a:ea typeface="Neue Haas Grotesk Text Pro"/>
                <a:cs typeface="Neue Haas Grotesk Text Pro"/>
              </a:rPr>
              <a:t>, współczynnik </a:t>
            </a:r>
            <a:r>
              <a:rPr lang="pl-PL" sz="1200" err="1">
                <a:latin typeface="Neue Haas Grotesk Text Pro"/>
                <a:ea typeface="Neue Haas Grotesk Text Pro"/>
                <a:cs typeface="Neue Haas Grotesk Text Pro"/>
              </a:rPr>
              <a:t>klikalności</a:t>
            </a:r>
            <a:r>
              <a:rPr lang="pl-PL" sz="1200">
                <a:latin typeface="Neue Haas Grotesk Text Pro"/>
                <a:ea typeface="Neue Haas Grotesk Text Pro"/>
                <a:cs typeface="Neue Haas Grotesk Text Pro"/>
              </a:rPr>
              <a:t>, umowy flota</a:t>
            </a:r>
            <a:endParaRPr sz="1200">
              <a:latin typeface="Neue Haas Grotesk Text Pro"/>
              <a:ea typeface="Neue Haas Grotesk Text Pro"/>
              <a:cs typeface="Neue Haas Grotesk Text Pro"/>
            </a:endParaRPr>
          </a:p>
        </p:txBody>
      </p:sp>
      <p:pic>
        <p:nvPicPr>
          <p:cNvPr id="42" name="Obraz 41"/>
          <p:cNvPicPr>
            <a:picLocks noChangeAspect="1"/>
          </p:cNvPicPr>
          <p:nvPr/>
        </p:nvPicPr>
        <p:blipFill>
          <a:blip r:embed="rId7"/>
          <a:stretch/>
        </p:blipFill>
        <p:spPr>
          <a:xfrm>
            <a:off x="4622183" y="2381250"/>
            <a:ext cx="2000232" cy="3555968"/>
          </a:xfrm>
          <a:prstGeom prst="rect">
            <a:avLst/>
          </a:prstGeom>
        </p:spPr>
      </p:pic>
      <p:pic>
        <p:nvPicPr>
          <p:cNvPr id="43" name="Obraz 42"/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6883096" y="2381250"/>
            <a:ext cx="2000232" cy="3555968"/>
          </a:xfrm>
          <a:prstGeom prst="rect">
            <a:avLst/>
          </a:prstGeom>
        </p:spPr>
      </p:pic>
      <p:pic>
        <p:nvPicPr>
          <p:cNvPr id="44" name="Obraz 43"/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9144009" y="2381250"/>
            <a:ext cx="2000232" cy="355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885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A07BDD-C0C0-5312-D744-7F310EA3F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0">
            <a:extLst>
              <a:ext uri="{FF2B5EF4-FFF2-40B4-BE49-F238E27FC236}">
                <a16:creationId xmlns:a16="http://schemas.microsoft.com/office/drawing/2014/main" id="{60B789A0-8AF2-8500-BC0A-518A57D9179D}"/>
              </a:ext>
            </a:extLst>
          </p:cNvPr>
          <p:cNvSpPr>
            <a:spLocks noGrp="1"/>
          </p:cNvSpPr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</a:pPr>
            <a:endParaRPr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C2A586DC-3C0E-32D3-1E89-B79CF8151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71051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UNIMOT">
      <a:dk1>
        <a:srgbClr val="161743"/>
      </a:dk1>
      <a:lt1>
        <a:srgbClr val="FFFFFF"/>
      </a:lt1>
      <a:dk2>
        <a:srgbClr val="191919"/>
      </a:dk2>
      <a:lt2>
        <a:srgbClr val="E7E6E6"/>
      </a:lt2>
      <a:accent1>
        <a:srgbClr val="161743"/>
      </a:accent1>
      <a:accent2>
        <a:srgbClr val="242456"/>
      </a:accent2>
      <a:accent3>
        <a:srgbClr val="F3F3F3"/>
      </a:accent3>
      <a:accent4>
        <a:srgbClr val="E30613"/>
      </a:accent4>
      <a:accent5>
        <a:srgbClr val="C60512"/>
      </a:accent5>
      <a:accent6>
        <a:srgbClr val="000000"/>
      </a:accent6>
      <a:hlink>
        <a:srgbClr val="161743"/>
      </a:hlink>
      <a:folHlink>
        <a:srgbClr val="161743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72a5980-0178-4ab5-b0ae-1c5799be9a8b" xsi:nil="true"/>
    <lcf76f155ced4ddcb4097134ff3c332f xmlns="bd151af3-577c-4c48-8532-655e28f08b7e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B7295A6C213B4E9FD3AFAD5279A672" ma:contentTypeVersion="14" ma:contentTypeDescription="Create a new document." ma:contentTypeScope="" ma:versionID="171435d88a58d4660e8bf65b1dbfafbd">
  <xsd:schema xmlns:xsd="http://www.w3.org/2001/XMLSchema" xmlns:xs="http://www.w3.org/2001/XMLSchema" xmlns:p="http://schemas.microsoft.com/office/2006/metadata/properties" xmlns:ns2="bd151af3-577c-4c48-8532-655e28f08b7e" xmlns:ns3="d72a5980-0178-4ab5-b0ae-1c5799be9a8b" targetNamespace="http://schemas.microsoft.com/office/2006/metadata/properties" ma:root="true" ma:fieldsID="3e9046f221a142c8bf8a322484dcae1c" ns2:_="" ns3:_="">
    <xsd:import namespace="bd151af3-577c-4c48-8532-655e28f08b7e"/>
    <xsd:import namespace="d72a5980-0178-4ab5-b0ae-1c5799be9a8b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151af3-577c-4c48-8532-655e28f08b7e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c76be469-1299-42d5-ad72-994e080495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2a5980-0178-4ab5-b0ae-1c5799be9a8b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a5f5c7d-397c-4142-a914-77873fffce81}" ma:internalName="TaxCatchAll" ma:showField="CatchAllData" ma:web="d72a5980-0178-4ab5-b0ae-1c5799be9a8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253C8A9-B97E-485F-9117-26CDBDA029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673C71-34AD-412F-8839-CE58C4FFF083}">
  <ds:schemaRefs>
    <ds:schemaRef ds:uri="http://schemas.microsoft.com/office/2006/documentManagement/types"/>
    <ds:schemaRef ds:uri="http://purl.org/dc/elements/1.1/"/>
    <ds:schemaRef ds:uri="http://purl.org/dc/dcmitype/"/>
    <ds:schemaRef ds:uri="http://schemas.microsoft.com/office/2006/metadata/properties"/>
    <ds:schemaRef ds:uri="d72a5980-0178-4ab5-b0ae-1c5799be9a8b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bd151af3-577c-4c48-8532-655e28f08b7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FC8DF3B6-EF56-4D1C-991F-0D1E54F99A7D}">
  <ds:schemaRefs>
    <ds:schemaRef ds:uri="bd151af3-577c-4c48-8532-655e28f08b7e"/>
    <ds:schemaRef ds:uri="d72a5980-0178-4ab5-b0ae-1c5799be9a8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661</Words>
  <Application>Microsoft Office PowerPoint</Application>
  <PresentationFormat>Panoramiczny</PresentationFormat>
  <Paragraphs>89</Paragraphs>
  <Slides>9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4" baseType="lpstr">
      <vt:lpstr>Arial</vt:lpstr>
      <vt:lpstr>Calibri Light</vt:lpstr>
      <vt:lpstr>Neue Haas Grotesk Text Pro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SPRING UP</dc:creator>
  <cp:lastModifiedBy>Karolina Woźniakowska</cp:lastModifiedBy>
  <cp:revision>2</cp:revision>
  <dcterms:created xsi:type="dcterms:W3CDTF">2023-02-20T08:24:01Z</dcterms:created>
  <dcterms:modified xsi:type="dcterms:W3CDTF">2026-09-04T15:08:13Z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0x010100CBB7295A6C213B4E9FD3AFAD5279A672</vt:lpwstr>
  </property>
  <property fmtid="{D5CDD505-2E9C-101B-9397-08002B2CF9AE}" pid="3" name="Order">
    <vt:lpwstr>29800.0000000000</vt:lpwstr>
  </property>
  <property fmtid="{D5CDD505-2E9C-101B-9397-08002B2CF9AE}" pid="4" name="xd_ProgID">
    <vt:lpwstr/>
  </property>
  <property fmtid="{D5CDD505-2E9C-101B-9397-08002B2CF9AE}" pid="5" name="ComplianceAssetId">
    <vt:lpwstr/>
  </property>
  <property fmtid="{D5CDD505-2E9C-101B-9397-08002B2CF9AE}" pid="6" name="TemplateUrl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  <property fmtid="{D5CDD505-2E9C-101B-9397-08002B2CF9AE}" pid="9" name="xd_Signature">
    <vt:lpwstr/>
  </property>
  <property fmtid="{D5CDD505-2E9C-101B-9397-08002B2CF9AE}" pid="10" name="MediaServiceImageTags">
    <vt:lpwstr/>
  </property>
</Properties>
</file>