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6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media/image43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83" r:id="rId3"/>
    <p:sldId id="258" r:id="rId4"/>
    <p:sldId id="285" r:id="rId5"/>
    <p:sldId id="287" r:id="rId6"/>
    <p:sldId id="296" r:id="rId7"/>
    <p:sldId id="262" r:id="rId8"/>
    <p:sldId id="293" r:id="rId9"/>
    <p:sldId id="295" r:id="rId10"/>
    <p:sldId id="297" r:id="rId11"/>
    <p:sldId id="300" r:id="rId12"/>
    <p:sldId id="302" r:id="rId13"/>
    <p:sldId id="299" r:id="rId14"/>
    <p:sldId id="301" r:id="rId15"/>
    <p:sldId id="303" r:id="rId16"/>
    <p:sldId id="304" r:id="rId17"/>
    <p:sldId id="307" r:id="rId18"/>
    <p:sldId id="306" r:id="rId19"/>
    <p:sldId id="308" r:id="rId20"/>
    <p:sldId id="314" r:id="rId21"/>
    <p:sldId id="315" r:id="rId22"/>
    <p:sldId id="309" r:id="rId23"/>
    <p:sldId id="311" r:id="rId24"/>
    <p:sldId id="312" r:id="rId25"/>
    <p:sldId id="316" r:id="rId26"/>
    <p:sldId id="313" r:id="rId27"/>
    <p:sldId id="279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A56"/>
    <a:srgbClr val="F8B332"/>
    <a:srgbClr val="1632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50" autoAdjust="0"/>
    <p:restoredTop sz="86031" autoAdjust="0"/>
  </p:normalViewPr>
  <p:slideViewPr>
    <p:cSldViewPr snapToGrid="0" snapToObjects="1">
      <p:cViewPr varScale="1">
        <p:scale>
          <a:sx n="76" d="100"/>
          <a:sy n="76" d="100"/>
        </p:scale>
        <p:origin x="77" y="125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98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CZAS: ~1 min | OTWARCIE
Przywitaj się krótko. Nie tłumacz jeszcze tytułu - on nabierze sensu za 2 slajdy, przy Małyszu.
Od razu przejdź do pytania na kolejnym slajdzie, nie zapowiadaj 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8a582d32b9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8a582d32b9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CZAS: ~2 min | ZAGADKA DO SALI — kluczowy moment interaktywny
Pokaż slajd i zapytaj: "Rozpoznajecie te marki? Kto się z nimi kojarzy?" Poczekaj na odpowiedzi z sali.
Trzecia karta jest inna celowo — to sponsor CAŁEGO KLUBU (nie osoby), i to sponsor lokalny — warszawski. Możesz podpowiedzieć: "Ta ostatnia marka jest bardzo mocno związana z jednym miastem."
Nie zdradzaj odpowiedzi — to na następnym slajdzie. Nie spiesz się, to najlepszy moment do zbudowania kontaktu z salą.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2A17D9D5-68BA-5BE9-DD1D-FB4C85108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>
            <a:extLst>
              <a:ext uri="{FF2B5EF4-FFF2-40B4-BE49-F238E27FC236}">
                <a16:creationId xmlns:a16="http://schemas.microsoft.com/office/drawing/2014/main" id="{02EB7141-74FE-F71C-8960-BEE2917550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>
            <a:extLst>
              <a:ext uri="{FF2B5EF4-FFF2-40B4-BE49-F238E27FC236}">
                <a16:creationId xmlns:a16="http://schemas.microsoft.com/office/drawing/2014/main" id="{267FF968-9EDB-F31E-CD75-B40C0B008F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3666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4ED301C1-B901-E5F6-DE0D-40696C926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>
            <a:extLst>
              <a:ext uri="{FF2B5EF4-FFF2-40B4-BE49-F238E27FC236}">
                <a16:creationId xmlns:a16="http://schemas.microsoft.com/office/drawing/2014/main" id="{3C0CC870-1EC9-94D2-86D4-98EE870326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>
            <a:extLst>
              <a:ext uri="{FF2B5EF4-FFF2-40B4-BE49-F238E27FC236}">
                <a16:creationId xmlns:a16="http://schemas.microsoft.com/office/drawing/2014/main" id="{96068115-717C-7641-2BFF-CDA55BCFC7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9752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CZAS: ~1,5 min | Domknięcie części o emocjach, przejście do konkretów
Możesz nawiązać wprost do Piwa Królewskiego z zagadki: "Tak jak przed chwilą widzieliście - to nie przypadek, że najdłużej działający sponsor w polskiej lidze to marka lokalna, warszawska. Przywiązanie działa najsilniej właśnie tam, gdzie jest najbardziej osobiste."
Ta teza to fundament, na którym zbudowana jest cała reszta prezentacji — po niej przechodzimy do konkretnego przykładu: AVII.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08E56F09-194A-8C68-9716-18C9C89CA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a582d32b9_0_249:notes">
            <a:extLst>
              <a:ext uri="{FF2B5EF4-FFF2-40B4-BE49-F238E27FC236}">
                <a16:creationId xmlns:a16="http://schemas.microsoft.com/office/drawing/2014/main" id="{93A41D2F-F575-D7E1-80F3-F7BD28A449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a582d32b9_0_249:notes">
            <a:extLst>
              <a:ext uri="{FF2B5EF4-FFF2-40B4-BE49-F238E27FC236}">
                <a16:creationId xmlns:a16="http://schemas.microsoft.com/office/drawing/2014/main" id="{E15C231A-7475-5346-5F3B-6295D28490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2951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2B00BFCA-ACE6-851B-EF07-7A640A883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a582d32b9_0_249:notes">
            <a:extLst>
              <a:ext uri="{FF2B5EF4-FFF2-40B4-BE49-F238E27FC236}">
                <a16:creationId xmlns:a16="http://schemas.microsoft.com/office/drawing/2014/main" id="{611DBBE8-7E0A-992D-AF79-8417408FA8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a582d32b9_0_249:notes">
            <a:extLst>
              <a:ext uri="{FF2B5EF4-FFF2-40B4-BE49-F238E27FC236}">
                <a16:creationId xmlns:a16="http://schemas.microsoft.com/office/drawing/2014/main" id="{F3C656B9-C460-04C0-355D-144D228840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073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255BED70-1A8B-8F27-156F-1B821EE29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a582d32b9_0_249:notes">
            <a:extLst>
              <a:ext uri="{FF2B5EF4-FFF2-40B4-BE49-F238E27FC236}">
                <a16:creationId xmlns:a16="http://schemas.microsoft.com/office/drawing/2014/main" id="{8B135C88-4E08-5564-DD28-2A70BACD1A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a582d32b9_0_249:notes">
            <a:extLst>
              <a:ext uri="{FF2B5EF4-FFF2-40B4-BE49-F238E27FC236}">
                <a16:creationId xmlns:a16="http://schemas.microsoft.com/office/drawing/2014/main" id="{A737B0DD-2735-FC1B-BF1C-01A3D81F3E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1389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DB662901-A7DC-5777-024C-BF2D68485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a582d32b9_0_249:notes">
            <a:extLst>
              <a:ext uri="{FF2B5EF4-FFF2-40B4-BE49-F238E27FC236}">
                <a16:creationId xmlns:a16="http://schemas.microsoft.com/office/drawing/2014/main" id="{7111202D-3689-2E86-F4B6-EBD2578B50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a582d32b9_0_249:notes">
            <a:extLst>
              <a:ext uri="{FF2B5EF4-FFF2-40B4-BE49-F238E27FC236}">
                <a16:creationId xmlns:a16="http://schemas.microsoft.com/office/drawing/2014/main" id="{1AF1249D-7656-0A4A-A459-3A43BFB819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5901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40C292C2-6F51-3E1C-FB40-77123CEAD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a582d32b9_0_249:notes">
            <a:extLst>
              <a:ext uri="{FF2B5EF4-FFF2-40B4-BE49-F238E27FC236}">
                <a16:creationId xmlns:a16="http://schemas.microsoft.com/office/drawing/2014/main" id="{014EE33A-68EB-9661-B9E8-3FFBDDF360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a582d32b9_0_249:notes">
            <a:extLst>
              <a:ext uri="{FF2B5EF4-FFF2-40B4-BE49-F238E27FC236}">
                <a16:creationId xmlns:a16="http://schemas.microsoft.com/office/drawing/2014/main" id="{6CAA8398-75F1-3D1B-526B-E9792CF5EF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6044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EA6B9B79-0632-DF70-767B-F08412E6D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a582d32b9_0_249:notes">
            <a:extLst>
              <a:ext uri="{FF2B5EF4-FFF2-40B4-BE49-F238E27FC236}">
                <a16:creationId xmlns:a16="http://schemas.microsoft.com/office/drawing/2014/main" id="{7127D80E-F3EA-86DF-68DE-1D0D574802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a582d32b9_0_249:notes">
            <a:extLst>
              <a:ext uri="{FF2B5EF4-FFF2-40B4-BE49-F238E27FC236}">
                <a16:creationId xmlns:a16="http://schemas.microsoft.com/office/drawing/2014/main" id="{70CDFA72-8959-3AB7-5FDF-E67A6CA334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41685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>
          <a:extLst>
            <a:ext uri="{FF2B5EF4-FFF2-40B4-BE49-F238E27FC236}">
              <a16:creationId xmlns:a16="http://schemas.microsoft.com/office/drawing/2014/main" id="{12ED2BF0-C9BF-8E94-91F7-B28544F2D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8a582d32b9_0_249:notes">
            <a:extLst>
              <a:ext uri="{FF2B5EF4-FFF2-40B4-BE49-F238E27FC236}">
                <a16:creationId xmlns:a16="http://schemas.microsoft.com/office/drawing/2014/main" id="{52A70397-3038-93F0-4863-E0E8B2213F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8a582d32b9_0_249:notes">
            <a:extLst>
              <a:ext uri="{FF2B5EF4-FFF2-40B4-BE49-F238E27FC236}">
                <a16:creationId xmlns:a16="http://schemas.microsoft.com/office/drawing/2014/main" id="{B55AEF1D-8381-4288-8F17-1D1FAD17CF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0974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a582d32b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a582d32b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45BD8A7D-7B02-8B01-4BCB-7A8896891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a582d32b9_0_19:notes">
            <a:extLst>
              <a:ext uri="{FF2B5EF4-FFF2-40B4-BE49-F238E27FC236}">
                <a16:creationId xmlns:a16="http://schemas.microsoft.com/office/drawing/2014/main" id="{4C5D958B-1324-EB4E-0362-D4D5FEB66C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a582d32b9_0_19:notes">
            <a:extLst>
              <a:ext uri="{FF2B5EF4-FFF2-40B4-BE49-F238E27FC236}">
                <a16:creationId xmlns:a16="http://schemas.microsoft.com/office/drawing/2014/main" id="{CE65D042-FC88-821E-B64A-F7D6F66D83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2285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8AAC6CAD-41B9-B254-9BF7-A68DEB733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a582d32b9_0_19:notes">
            <a:extLst>
              <a:ext uri="{FF2B5EF4-FFF2-40B4-BE49-F238E27FC236}">
                <a16:creationId xmlns:a16="http://schemas.microsoft.com/office/drawing/2014/main" id="{9D6098DC-B428-EAD8-DF53-A6BC9781E3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a582d32b9_0_19:notes">
            <a:extLst>
              <a:ext uri="{FF2B5EF4-FFF2-40B4-BE49-F238E27FC236}">
                <a16:creationId xmlns:a16="http://schemas.microsoft.com/office/drawing/2014/main" id="{35D891C7-B6A9-6DE6-1872-6C90E7DEEB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7877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42265876-40F7-12AE-2BC7-B3FBC30B6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a582d32b9_0_19:notes">
            <a:extLst>
              <a:ext uri="{FF2B5EF4-FFF2-40B4-BE49-F238E27FC236}">
                <a16:creationId xmlns:a16="http://schemas.microsoft.com/office/drawing/2014/main" id="{CBA4BAED-C641-A171-08BC-D70827026C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a582d32b9_0_19:notes">
            <a:extLst>
              <a:ext uri="{FF2B5EF4-FFF2-40B4-BE49-F238E27FC236}">
                <a16:creationId xmlns:a16="http://schemas.microsoft.com/office/drawing/2014/main" id="{0BA9E526-1291-2E29-09FF-F46B2663D9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6407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F788AF3F-05C1-3079-6A4F-302A858D6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>
            <a:extLst>
              <a:ext uri="{FF2B5EF4-FFF2-40B4-BE49-F238E27FC236}">
                <a16:creationId xmlns:a16="http://schemas.microsoft.com/office/drawing/2014/main" id="{5479C6D9-71AC-C35D-C693-F8BDEA0D92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>
            <a:extLst>
              <a:ext uri="{FF2B5EF4-FFF2-40B4-BE49-F238E27FC236}">
                <a16:creationId xmlns:a16="http://schemas.microsoft.com/office/drawing/2014/main" id="{5D89795B-A488-7736-03C4-E238A5B73B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33302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AD7216D1-E894-9F4B-8B3C-6E955A79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a582d32b9_0_19:notes">
            <a:extLst>
              <a:ext uri="{FF2B5EF4-FFF2-40B4-BE49-F238E27FC236}">
                <a16:creationId xmlns:a16="http://schemas.microsoft.com/office/drawing/2014/main" id="{DA57072C-C77A-6AC9-E2DD-236E9AAD06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a582d32b9_0_19:notes">
            <a:extLst>
              <a:ext uri="{FF2B5EF4-FFF2-40B4-BE49-F238E27FC236}">
                <a16:creationId xmlns:a16="http://schemas.microsoft.com/office/drawing/2014/main" id="{612A057B-5E17-9ABD-DFAF-C02A06DA33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57330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07176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45960071-5369-5477-3D58-B321D53E7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8a582d32b9_0_19:notes">
            <a:extLst>
              <a:ext uri="{FF2B5EF4-FFF2-40B4-BE49-F238E27FC236}">
                <a16:creationId xmlns:a16="http://schemas.microsoft.com/office/drawing/2014/main" id="{2E327DE8-F6B6-943B-8F00-59BF3A919B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8a582d32b9_0_19:notes">
            <a:extLst>
              <a:ext uri="{FF2B5EF4-FFF2-40B4-BE49-F238E27FC236}">
                <a16:creationId xmlns:a16="http://schemas.microsoft.com/office/drawing/2014/main" id="{F01B5A3A-E000-74F4-9304-D9C134D5A2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39932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F3C9C919-8B6B-9DA5-1498-AA26A957A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>
            <a:extLst>
              <a:ext uri="{FF2B5EF4-FFF2-40B4-BE49-F238E27FC236}">
                <a16:creationId xmlns:a16="http://schemas.microsoft.com/office/drawing/2014/main" id="{E32CDEF5-642A-6882-4278-36058CFB9B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>
            <a:extLst>
              <a:ext uri="{FF2B5EF4-FFF2-40B4-BE49-F238E27FC236}">
                <a16:creationId xmlns:a16="http://schemas.microsoft.com/office/drawing/2014/main" id="{AA8CB793-8557-BBBE-27B6-EE7DE392C4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21406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AEC76F62-B6CA-0DD7-88AF-DA59B9DFA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>
            <a:extLst>
              <a:ext uri="{FF2B5EF4-FFF2-40B4-BE49-F238E27FC236}">
                <a16:creationId xmlns:a16="http://schemas.microsoft.com/office/drawing/2014/main" id="{36225D8E-1634-F568-31D0-D925ABE569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>
            <a:extLst>
              <a:ext uri="{FF2B5EF4-FFF2-40B4-BE49-F238E27FC236}">
                <a16:creationId xmlns:a16="http://schemas.microsoft.com/office/drawing/2014/main" id="{02AD00A1-302F-BF26-78D6-DAA62C0E09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2388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>
          <a:extLst>
            <a:ext uri="{FF2B5EF4-FFF2-40B4-BE49-F238E27FC236}">
              <a16:creationId xmlns:a16="http://schemas.microsoft.com/office/drawing/2014/main" id="{BA649732-4827-5849-2D8C-5BBBFE521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8a017e8fe6_0_15:notes">
            <a:extLst>
              <a:ext uri="{FF2B5EF4-FFF2-40B4-BE49-F238E27FC236}">
                <a16:creationId xmlns:a16="http://schemas.microsoft.com/office/drawing/2014/main" id="{B14143D6-BF82-CD4B-FA8C-B510F28DEE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8a017e8fe6_0_15:notes">
            <a:extLst>
              <a:ext uri="{FF2B5EF4-FFF2-40B4-BE49-F238E27FC236}">
                <a16:creationId xmlns:a16="http://schemas.microsoft.com/office/drawing/2014/main" id="{49E351E9-AE98-F737-3956-856EA643424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7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CZAS: ~1 min + pytania
Zostaw dane kontaktowe widoczne dłużej — ludzie robią zdjęcie telefonem. Zapytaj: "Jakie macie pytania?"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4">
  <p:cSld name="Content 4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 txBox="1">
            <a:spLocks noGrp="1"/>
          </p:cNvSpPr>
          <p:nvPr>
            <p:ph type="body" idx="1"/>
          </p:nvPr>
        </p:nvSpPr>
        <p:spPr>
          <a:xfrm>
            <a:off x="654133" y="2163267"/>
            <a:ext cx="10513200" cy="397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600" b="0">
                <a:solidFill>
                  <a:schemeClr val="dk1"/>
                </a:solidFill>
              </a:defRPr>
            </a:lvl1pPr>
            <a:lvl2pPr marL="1219170" lvl="1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2pPr>
            <a:lvl3pPr marL="1828754" lvl="2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3pPr>
            <a:lvl4pPr marL="2438339" lvl="3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4pPr>
            <a:lvl5pPr marL="3047924" lvl="4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5pPr>
            <a:lvl6pPr marL="3657509" lvl="5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6pPr>
            <a:lvl7pPr marL="4267093" lvl="6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7pPr>
            <a:lvl8pPr marL="4876678" lvl="7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8pPr>
            <a:lvl9pPr marL="5486263" lvl="8" indent="-372524" rtl="0">
              <a:lnSpc>
                <a:spcPct val="115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ctrTitle"/>
          </p:nvPr>
        </p:nvSpPr>
        <p:spPr>
          <a:xfrm>
            <a:off x="654133" y="1351700"/>
            <a:ext cx="10513200" cy="45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None/>
              <a:defRPr sz="4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066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2">
  <p:cSld name="Content 2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0"/>
          <p:cNvSpPr txBox="1">
            <a:spLocks noGrp="1"/>
          </p:cNvSpPr>
          <p:nvPr>
            <p:ph type="body" idx="1"/>
          </p:nvPr>
        </p:nvSpPr>
        <p:spPr>
          <a:xfrm>
            <a:off x="654133" y="2707767"/>
            <a:ext cx="10513200" cy="34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600" b="0">
                <a:solidFill>
                  <a:schemeClr val="dk1"/>
                </a:solidFill>
              </a:defRPr>
            </a:lvl1pPr>
            <a:lvl2pPr marL="1219170" lvl="1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2pPr>
            <a:lvl3pPr marL="1828754" lvl="2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3pPr>
            <a:lvl4pPr marL="2438339" lvl="3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4pPr>
            <a:lvl5pPr marL="3047924" lvl="4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5pPr>
            <a:lvl6pPr marL="3657509" lvl="5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6pPr>
            <a:lvl7pPr marL="4267093" lvl="6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7pPr>
            <a:lvl8pPr marL="4876678" lvl="7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8pPr>
            <a:lvl9pPr marL="5486263" lvl="8" indent="-372524" rtl="0">
              <a:lnSpc>
                <a:spcPct val="115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ctrTitle"/>
          </p:nvPr>
        </p:nvSpPr>
        <p:spPr>
          <a:xfrm>
            <a:off x="654133" y="516800"/>
            <a:ext cx="10513200" cy="117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3467">
                <a:solidFill>
                  <a:schemeClr val="lt1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3439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5">
  <p:cSld name="Content 5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654133" y="618400"/>
            <a:ext cx="11122000" cy="76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654133" y="1424400"/>
            <a:ext cx="10513200" cy="471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600" b="0">
                <a:solidFill>
                  <a:schemeClr val="dk1"/>
                </a:solidFill>
              </a:defRPr>
            </a:lvl1pPr>
            <a:lvl2pPr marL="1219170" lvl="1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2pPr>
            <a:lvl3pPr marL="1828754" lvl="2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3pPr>
            <a:lvl4pPr marL="2438339" lvl="3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4pPr>
            <a:lvl5pPr marL="3047924" lvl="4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5pPr>
            <a:lvl6pPr marL="3657509" lvl="5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6pPr>
            <a:lvl7pPr marL="4267093" lvl="6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7pPr>
            <a:lvl8pPr marL="4876678" lvl="7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8pPr>
            <a:lvl9pPr marL="5486263" lvl="8" indent="-372524" rtl="0">
              <a:lnSpc>
                <a:spcPct val="115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3653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3">
  <p:cSld name="Content 3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"/>
            <a:ext cx="12192004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2"/>
          <p:cNvSpPr txBox="1">
            <a:spLocks noGrp="1"/>
          </p:cNvSpPr>
          <p:nvPr>
            <p:ph type="body" idx="1"/>
          </p:nvPr>
        </p:nvSpPr>
        <p:spPr>
          <a:xfrm>
            <a:off x="654133" y="1780200"/>
            <a:ext cx="10513200" cy="435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  <a:defRPr sz="1600" b="0">
                <a:solidFill>
                  <a:schemeClr val="dk1"/>
                </a:solidFill>
              </a:defRPr>
            </a:lvl1pPr>
            <a:lvl2pPr marL="1219170" lvl="1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2pPr>
            <a:lvl3pPr marL="1828754" lvl="2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3pPr>
            <a:lvl4pPr marL="2438339" lvl="3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4pPr>
            <a:lvl5pPr marL="3047924" lvl="4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5pPr>
            <a:lvl6pPr marL="3657509" lvl="5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6pPr>
            <a:lvl7pPr marL="4267093" lvl="6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7pPr>
            <a:lvl8pPr marL="4876678" lvl="7" indent="-372524" rtl="0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8pPr>
            <a:lvl9pPr marL="5486263" lvl="8" indent="-372524" rtl="0">
              <a:lnSpc>
                <a:spcPct val="115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800"/>
              <a:buAutoNum type="arabicPeriod"/>
              <a:defRPr sz="10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ctrTitle"/>
          </p:nvPr>
        </p:nvSpPr>
        <p:spPr>
          <a:xfrm>
            <a:off x="654133" y="313600"/>
            <a:ext cx="10513200" cy="45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770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4" r:id="rId3"/>
    <p:sldLayoutId id="2147483655" r:id="rId4"/>
    <p:sldLayoutId id="2147483656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image" Target="../media/image30.png"/><Relationship Id="rId2" Type="http://schemas.microsoft.com/office/2007/relationships/media" Target="../media/media2.mp4"/><Relationship Id="rId1" Type="http://schemas.openxmlformats.org/officeDocument/2006/relationships/tags" Target="../tags/tag2.xml"/><Relationship Id="rId6" Type="http://schemas.openxmlformats.org/officeDocument/2006/relationships/image" Target="../media/image24.jp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story.php?story_fbid=1406548011279490&amp;id=100057729145940&amp;mibextid=wwXIfr&amp;rdid=qpvmL6oX1sbr9XIf" TargetMode="External"/><Relationship Id="rId13" Type="http://schemas.openxmlformats.org/officeDocument/2006/relationships/image" Target="../media/image34.png"/><Relationship Id="rId3" Type="http://schemas.openxmlformats.org/officeDocument/2006/relationships/video" Target="../media/media3.mp4"/><Relationship Id="rId7" Type="http://schemas.openxmlformats.org/officeDocument/2006/relationships/image" Target="../media/image18.png"/><Relationship Id="rId12" Type="http://schemas.openxmlformats.org/officeDocument/2006/relationships/hyperlink" Target="Wis&#322;a%20Krak&#243;w/Mailing/AdSports%20(poczta)%20-%20Wi&#347;lacka%20Niedziela%20&#8212;%20Jest%20Pi&#281;knie!%20&#11088;.htm" TargetMode="External"/><Relationship Id="rId2" Type="http://schemas.microsoft.com/office/2007/relationships/media" Target="../media/media3.mp4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11" Type="http://schemas.openxmlformats.org/officeDocument/2006/relationships/image" Target="../media/image33.png"/><Relationship Id="rId5" Type="http://schemas.openxmlformats.org/officeDocument/2006/relationships/notesSlide" Target="../notesSlides/notesSlide16.xml"/><Relationship Id="rId10" Type="http://schemas.openxmlformats.org/officeDocument/2006/relationships/hyperlink" Target="https://x.com/pogonszczecin/status/2058118238136086973?s=46" TargetMode="External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2.png"/><Relationship Id="rId1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0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43.jpg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5A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via_deck_v2/assets/img-208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50080" y="868680"/>
            <a:ext cx="12188952" cy="6858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6F62B1AA-0F64-8A5F-2249-EB02F64F1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85800" y="9963"/>
            <a:ext cx="12877800" cy="858305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rgbClr val="2E5A56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5120640"/>
            <a:ext cx="12188952" cy="1737360"/>
          </a:xfrm>
          <a:prstGeom prst="rect">
            <a:avLst/>
          </a:prstGeom>
          <a:solidFill>
            <a:srgbClr val="2E5A56">
              <a:alpha val="94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640080"/>
            <a:ext cx="2377440" cy="457200"/>
          </a:xfrm>
          <a:prstGeom prst="parallelogram">
            <a:avLst/>
          </a:prstGeom>
          <a:solidFill>
            <a:srgbClr val="F8B332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64008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ADSPORTS × AVIA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82880" y="4618158"/>
            <a:ext cx="10515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SPORT TO EMOCJE.</a:t>
            </a:r>
            <a:endParaRPr lang="en-US" sz="4400" dirty="0"/>
          </a:p>
          <a:p>
            <a:pPr marL="0" indent="0">
              <a:lnSpc>
                <a:spcPts val="48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EMOCJE TO SPRZEDAŻ.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182880" y="6075045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Jak przywiązanie do klubu napędza sprzedaż na stacjach AVIA</a:t>
            </a:r>
            <a:endParaRPr lang="en-US" sz="1600" dirty="0"/>
          </a:p>
        </p:txBody>
      </p:sp>
    </p:spTree>
  </p:cSld>
  <p:clrMapOvr>
    <a:masterClrMapping/>
  </p:clrMapOvr>
  <p:transition spd="slow" advTm="39053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raz 34">
            <a:extLst>
              <a:ext uri="{FF2B5EF4-FFF2-40B4-BE49-F238E27FC236}">
                <a16:creationId xmlns:a16="http://schemas.microsoft.com/office/drawing/2014/main" id="{A374586A-7326-FA2D-210F-83545F512A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263128"/>
            <a:ext cx="12279996" cy="8184618"/>
          </a:xfrm>
          <a:prstGeom prst="rect">
            <a:avLst/>
          </a:prstGeom>
        </p:spPr>
      </p:pic>
      <p:pic>
        <p:nvPicPr>
          <p:cNvPr id="167" name="Google Shape;167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726" y="-9151"/>
            <a:ext cx="12192004" cy="6858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7"/>
          <p:cNvPicPr preferRelativeResize="0"/>
          <p:nvPr/>
        </p:nvPicPr>
        <p:blipFill rotWithShape="1">
          <a:blip r:embed="rId8">
            <a:alphaModFix/>
          </a:blip>
          <a:srcRect l="66604"/>
          <a:stretch/>
        </p:blipFill>
        <p:spPr>
          <a:xfrm>
            <a:off x="-11251" y="3794760"/>
            <a:ext cx="270567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2</a:t>
            </a:fld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2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3" name="freesound_community-referee-whistle-blow-gymnasium-6320">
            <a:hlinkClick r:id="" action="ppaction://media"/>
            <a:extLst>
              <a:ext uri="{FF2B5EF4-FFF2-40B4-BE49-F238E27FC236}">
                <a16:creationId xmlns:a16="http://schemas.microsoft.com/office/drawing/2014/main" id="{A0B524D8-E58A-138C-4B74-6C1C0C1794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290283" y="201168"/>
            <a:ext cx="487363" cy="487363"/>
          </a:xfrm>
          <a:prstGeom prst="rect">
            <a:avLst/>
          </a:prstGeom>
        </p:spPr>
      </p:pic>
      <p:sp>
        <p:nvSpPr>
          <p:cNvPr id="14" name="Text 0">
            <a:extLst>
              <a:ext uri="{FF2B5EF4-FFF2-40B4-BE49-F238E27FC236}">
                <a16:creationId xmlns:a16="http://schemas.microsoft.com/office/drawing/2014/main" id="{FCE1D5DE-32A0-F74B-ECCC-7270C8617826}"/>
              </a:ext>
            </a:extLst>
          </p:cNvPr>
          <p:cNvSpPr/>
          <p:nvPr/>
        </p:nvSpPr>
        <p:spPr>
          <a:xfrm>
            <a:off x="14271" y="1243033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ZANIM</a:t>
            </a: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</a:t>
            </a:r>
            <a:r>
              <a:rPr lang="en-US" sz="1200" kern="0" spc="2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ZACZNIEMY</a:t>
            </a:r>
            <a:endParaRPr lang="en-US" sz="1200" dirty="0">
              <a:solidFill>
                <a:srgbClr val="16322F"/>
              </a:solidFill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A68F678D-C106-3DCB-5D82-C39C4F732BC5}"/>
              </a:ext>
            </a:extLst>
          </p:cNvPr>
          <p:cNvSpPr/>
          <p:nvPr/>
        </p:nvSpPr>
        <p:spPr>
          <a:xfrm>
            <a:off x="644400" y="1469901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Sport to jedyny naprawdę</a:t>
            </a:r>
            <a:endParaRPr lang="en-US" sz="3200" dirty="0"/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uniwersalny język</a:t>
            </a:r>
            <a:endParaRPr lang="en-US" sz="3200" dirty="0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E698E45D-9C3D-77E1-4A70-D6FE68B27C86}"/>
              </a:ext>
            </a:extLst>
          </p:cNvPr>
          <p:cNvSpPr/>
          <p:nvPr/>
        </p:nvSpPr>
        <p:spPr>
          <a:xfrm>
            <a:off x="640080" y="3108960"/>
            <a:ext cx="109728" cy="10972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35A8A720-C415-DA79-9211-390933BEC79C}"/>
              </a:ext>
            </a:extLst>
          </p:cNvPr>
          <p:cNvSpPr/>
          <p:nvPr/>
        </p:nvSpPr>
        <p:spPr>
          <a:xfrm>
            <a:off x="932688" y="2962656"/>
            <a:ext cx="976579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kibicować, żeby wiedzieć, że trwają Mistrzostwa Świata</a:t>
            </a:r>
            <a:endParaRPr lang="en-US" sz="1700" dirty="0"/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7F247CE1-3825-22F4-9CFE-BAC931C7316C}"/>
              </a:ext>
            </a:extLst>
          </p:cNvPr>
          <p:cNvSpPr/>
          <p:nvPr/>
        </p:nvSpPr>
        <p:spPr>
          <a:xfrm>
            <a:off x="640080" y="3794760"/>
            <a:ext cx="109728" cy="10972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98AF9165-D77F-BB3C-D268-012BBA838C96}"/>
              </a:ext>
            </a:extLst>
          </p:cNvPr>
          <p:cNvSpPr/>
          <p:nvPr/>
        </p:nvSpPr>
        <p:spPr>
          <a:xfrm>
            <a:off x="932688" y="3648456"/>
            <a:ext cx="976579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oglądać żadnego meczu, żeby rozpoznać nazwisko Lewandowskiego</a:t>
            </a:r>
            <a:endParaRPr lang="en-US" sz="1700" dirty="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6DFD82E8-D175-E042-A5F1-AB3AA5D81B1D}"/>
              </a:ext>
            </a:extLst>
          </p:cNvPr>
          <p:cNvSpPr/>
          <p:nvPr/>
        </p:nvSpPr>
        <p:spPr>
          <a:xfrm>
            <a:off x="640080" y="4480560"/>
            <a:ext cx="109728" cy="10972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931CB4CB-62AF-426A-832A-95862676BDB6}"/>
              </a:ext>
            </a:extLst>
          </p:cNvPr>
          <p:cNvSpPr/>
          <p:nvPr/>
        </p:nvSpPr>
        <p:spPr>
          <a:xfrm>
            <a:off x="932688" y="4334256"/>
            <a:ext cx="976579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znać zasad skoków narciarskich, żeby pamiętać Małysza</a:t>
            </a:r>
            <a:endParaRPr lang="en-US" sz="1700" dirty="0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818BBAD7-CFCF-A496-1366-4F1069E9237D}"/>
              </a:ext>
            </a:extLst>
          </p:cNvPr>
          <p:cNvSpPr/>
          <p:nvPr/>
        </p:nvSpPr>
        <p:spPr>
          <a:xfrm>
            <a:off x="468630" y="5591064"/>
            <a:ext cx="10881360" cy="105156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2C8B8F1B-D4A4-154E-1A10-97C8E4860C90}"/>
              </a:ext>
            </a:extLst>
          </p:cNvPr>
          <p:cNvSpPr/>
          <p:nvPr/>
        </p:nvSpPr>
        <p:spPr>
          <a:xfrm>
            <a:off x="742950" y="5728224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b="1" i="1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Sport to jedna z niewielu rzeczy, o których słyszał dosłownie każdy — nawet ten, kto nigdy nie był na stadionie. I to jest właśnie powód, dla którego to działa lepiej niż zwykła reklama: to nie jest informacja. To emocja, przywiązanie, lojalność.</a:t>
            </a:r>
            <a:endParaRPr lang="en-US" sz="1450" dirty="0"/>
          </a:p>
        </p:txBody>
      </p:sp>
      <p:pic>
        <p:nvPicPr>
          <p:cNvPr id="25" name="Google Shape;171;p27">
            <a:extLst>
              <a:ext uri="{FF2B5EF4-FFF2-40B4-BE49-F238E27FC236}">
                <a16:creationId xmlns:a16="http://schemas.microsoft.com/office/drawing/2014/main" id="{55017817-52FE-3410-8915-0049BEB6E1C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66604"/>
          <a:stretch/>
        </p:blipFill>
        <p:spPr>
          <a:xfrm>
            <a:off x="14271" y="3039089"/>
            <a:ext cx="270567" cy="609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171;p27">
            <a:extLst>
              <a:ext uri="{FF2B5EF4-FFF2-40B4-BE49-F238E27FC236}">
                <a16:creationId xmlns:a16="http://schemas.microsoft.com/office/drawing/2014/main" id="{2D2B0196-2AF6-7850-B052-566D1B4CC68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66604"/>
          <a:stretch/>
        </p:blipFill>
        <p:spPr>
          <a:xfrm>
            <a:off x="-11252" y="4443487"/>
            <a:ext cx="270567" cy="609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571"/>
    </mc:Choice>
    <mc:Fallback xmlns="">
      <p:transition spd="slow" advTm="925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3"/>
        <p14:stopEvt time="3682" objId="13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az 33">
            <a:extLst>
              <a:ext uri="{FF2B5EF4-FFF2-40B4-BE49-F238E27FC236}">
                <a16:creationId xmlns:a16="http://schemas.microsoft.com/office/drawing/2014/main" id="{96F2198C-8E69-D8C1-0011-2324D9B41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882" y="2275105"/>
            <a:ext cx="675894" cy="39374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2E6E6C6C-3A55-FD13-D464-CA9B2AC31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2570" y="2141235"/>
            <a:ext cx="483017" cy="4572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FC8B09C1-1EA1-E82B-66A3-18DFE97D72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830" y="2301435"/>
            <a:ext cx="832578" cy="345961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640080" y="548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ZANIM ZACZNIEMY — TRZY ZAGADKI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Rozpoznajecie te marki?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Najsłynniejszy piłkarz, mistrz skoczni i jeden klub piłkarski. Zgadnijcie, kto jest kto.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280160" y="2743200"/>
            <a:ext cx="3108960" cy="32004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6" name="Shape 4"/>
          <p:cNvSpPr/>
          <p:nvPr/>
        </p:nvSpPr>
        <p:spPr>
          <a:xfrm>
            <a:off x="2331720" y="3108960"/>
            <a:ext cx="1005840" cy="1005840"/>
          </a:xfrm>
          <a:prstGeom prst="ellipse">
            <a:avLst/>
          </a:prstGeom>
          <a:solidFill>
            <a:srgbClr val="2E5A56"/>
          </a:solidFill>
          <a:ln w="508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331720" y="310896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?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1417320" y="429768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6B6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NIEBIESKO-BIAŁY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371600" y="4681728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HEAD &amp; SHOULDERS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417320" y="519379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reklama telewizyjna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417320" y="55961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8B33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Kto to?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754880" y="2743200"/>
            <a:ext cx="3108960" cy="32004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13" name="Shape 11"/>
          <p:cNvSpPr/>
          <p:nvPr/>
        </p:nvSpPr>
        <p:spPr>
          <a:xfrm>
            <a:off x="5806440" y="3108960"/>
            <a:ext cx="1005840" cy="1005840"/>
          </a:xfrm>
          <a:prstGeom prst="ellipse">
            <a:avLst/>
          </a:prstGeom>
          <a:solidFill>
            <a:srgbClr val="2E5A56"/>
          </a:solidFill>
          <a:ln w="508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06440" y="310896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?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4892040" y="429768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6B6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SREBRNO-NIEBIESKI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46320" y="4681728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RED BULL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892040" y="519379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kask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892040" y="55961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8B33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Kto to?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229600" y="2743200"/>
            <a:ext cx="3108960" cy="32004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20" name="Shape 18"/>
          <p:cNvSpPr/>
          <p:nvPr/>
        </p:nvSpPr>
        <p:spPr>
          <a:xfrm>
            <a:off x="9281160" y="3108960"/>
            <a:ext cx="1005840" cy="1005840"/>
          </a:xfrm>
          <a:prstGeom prst="ellipse">
            <a:avLst/>
          </a:prstGeom>
          <a:solidFill>
            <a:srgbClr val="2E5A56"/>
          </a:solidFill>
          <a:ln w="508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81160" y="310896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?</a:t>
            </a:r>
            <a:endParaRPr lang="en-US" sz="4400" dirty="0"/>
          </a:p>
        </p:txBody>
      </p:sp>
      <p:sp>
        <p:nvSpPr>
          <p:cNvPr id="22" name="Text 20"/>
          <p:cNvSpPr/>
          <p:nvPr/>
        </p:nvSpPr>
        <p:spPr>
          <a:xfrm>
            <a:off x="8366760" y="4297680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6B6B6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ZŁOCISTY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321040" y="4681728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PIWO KRÓLEWSKIE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366760" y="519379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sponsor klubowy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8366760" y="55961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F8B33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Kto to?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1147572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03</a:t>
            </a:r>
            <a:endParaRPr lang="en-US" sz="1000" dirty="0"/>
          </a:p>
        </p:txBody>
      </p:sp>
      <p:pic>
        <p:nvPicPr>
          <p:cNvPr id="30" name="Obraz 29">
            <a:extLst>
              <a:ext uri="{FF2B5EF4-FFF2-40B4-BE49-F238E27FC236}">
                <a16:creationId xmlns:a16="http://schemas.microsoft.com/office/drawing/2014/main" id="{28C6CEE2-032E-1FBA-47E0-7018A99B96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8594" y="3067922"/>
            <a:ext cx="1033051" cy="1033051"/>
          </a:xfrm>
          <a:prstGeom prst="rect">
            <a:avLst/>
          </a:prstGeom>
        </p:spPr>
      </p:pic>
      <p:pic>
        <p:nvPicPr>
          <p:cNvPr id="28" name="Obraz 27">
            <a:extLst>
              <a:ext uri="{FF2B5EF4-FFF2-40B4-BE49-F238E27FC236}">
                <a16:creationId xmlns:a16="http://schemas.microsoft.com/office/drawing/2014/main" id="{4408B5FD-7EF7-D3A7-01D1-8EA5C6677C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4482" y="1469229"/>
            <a:ext cx="4926624" cy="4703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Text 9">
            <a:extLst>
              <a:ext uri="{FF2B5EF4-FFF2-40B4-BE49-F238E27FC236}">
                <a16:creationId xmlns:a16="http://schemas.microsoft.com/office/drawing/2014/main" id="{03F524B1-CE5E-8901-4286-C485F4B2E010}"/>
              </a:ext>
            </a:extLst>
          </p:cNvPr>
          <p:cNvSpPr/>
          <p:nvPr/>
        </p:nvSpPr>
        <p:spPr>
          <a:xfrm>
            <a:off x="1447799" y="5603875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l-PL" sz="1300" i="1" dirty="0">
                <a:solidFill>
                  <a:srgbClr val="F8B33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Light" pitchFamily="34" charset="-120"/>
              </a:rPr>
              <a:t>Robert Lewandowski</a:t>
            </a:r>
            <a:endParaRPr lang="en-US" sz="13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A8D0DEF7-A344-867B-E3C7-75DDFB8878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85511" y="1456126"/>
            <a:ext cx="4659630" cy="46504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5" name="Text 16">
            <a:extLst>
              <a:ext uri="{FF2B5EF4-FFF2-40B4-BE49-F238E27FC236}">
                <a16:creationId xmlns:a16="http://schemas.microsoft.com/office/drawing/2014/main" id="{622F61D4-04FD-BD1A-A9EF-B6482F800C90}"/>
              </a:ext>
            </a:extLst>
          </p:cNvPr>
          <p:cNvSpPr/>
          <p:nvPr/>
        </p:nvSpPr>
        <p:spPr>
          <a:xfrm>
            <a:off x="4892040" y="558241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l-PL" sz="1300" i="1" dirty="0">
                <a:solidFill>
                  <a:srgbClr val="F8B33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Light" pitchFamily="34" charset="-120"/>
              </a:rPr>
              <a:t>Adam Małysz</a:t>
            </a:r>
            <a:endParaRPr lang="en-US" sz="13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42" name="Obraz 41">
            <a:extLst>
              <a:ext uri="{FF2B5EF4-FFF2-40B4-BE49-F238E27FC236}">
                <a16:creationId xmlns:a16="http://schemas.microsoft.com/office/drawing/2014/main" id="{2EAE02EB-2AF2-B9C0-E5A9-ED3B5EBB0A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6440" y="3183623"/>
            <a:ext cx="1005840" cy="901788"/>
          </a:xfrm>
          <a:prstGeom prst="rect">
            <a:avLst/>
          </a:prstGeom>
        </p:spPr>
      </p:pic>
      <p:sp>
        <p:nvSpPr>
          <p:cNvPr id="48" name="Text 23">
            <a:extLst>
              <a:ext uri="{FF2B5EF4-FFF2-40B4-BE49-F238E27FC236}">
                <a16:creationId xmlns:a16="http://schemas.microsoft.com/office/drawing/2014/main" id="{613BDA42-4349-6BC1-767E-275507AFBF4B}"/>
              </a:ext>
            </a:extLst>
          </p:cNvPr>
          <p:cNvSpPr/>
          <p:nvPr/>
        </p:nvSpPr>
        <p:spPr>
          <a:xfrm>
            <a:off x="8366760" y="560146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l-PL" sz="1300" i="1" dirty="0">
                <a:solidFill>
                  <a:srgbClr val="F8B33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Light" pitchFamily="34" charset="-120"/>
              </a:rPr>
              <a:t>Legia Warszawa</a:t>
            </a:r>
            <a:endParaRPr lang="en-US" sz="1300" dirty="0">
              <a:latin typeface="Roboto Black" panose="02000000000000000000" pitchFamily="2" charset="0"/>
              <a:ea typeface="Roboto Black" panose="02000000000000000000" pitchFamily="2" charset="0"/>
            </a:endParaRPr>
          </a:p>
        </p:txBody>
      </p:sp>
      <p:pic>
        <p:nvPicPr>
          <p:cNvPr id="50" name="Obraz 49">
            <a:extLst>
              <a:ext uri="{FF2B5EF4-FFF2-40B4-BE49-F238E27FC236}">
                <a16:creationId xmlns:a16="http://schemas.microsoft.com/office/drawing/2014/main" id="{729C68E2-09B3-5445-7953-B0D9CBF0A8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15674" y="3223305"/>
            <a:ext cx="736811" cy="929610"/>
          </a:xfrm>
          <a:prstGeom prst="rect">
            <a:avLst/>
          </a:prstGeom>
        </p:spPr>
      </p:pic>
      <p:pic>
        <p:nvPicPr>
          <p:cNvPr id="52" name="Obraz 51">
            <a:extLst>
              <a:ext uri="{FF2B5EF4-FFF2-40B4-BE49-F238E27FC236}">
                <a16:creationId xmlns:a16="http://schemas.microsoft.com/office/drawing/2014/main" id="{3EAE7FB6-CD73-4EB0-413E-25DF009AF3A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39690" y="1309504"/>
            <a:ext cx="4526280" cy="57106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med" advTm="70591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4" grpId="0" animBg="1"/>
      <p:bldP spid="18" grpId="0" animBg="1"/>
      <p:bldP spid="25" grpId="0" animBg="1"/>
      <p:bldP spid="31" grpId="1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3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4</a:t>
            </a:fld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4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 rotWithShape="1">
          <a:blip r:embed="rId4">
            <a:alphaModFix/>
          </a:blip>
          <a:srcRect l="66158"/>
          <a:stretch/>
        </p:blipFill>
        <p:spPr>
          <a:xfrm>
            <a:off x="0" y="2707767"/>
            <a:ext cx="277333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1900D557-0C1D-A633-641F-840B52C1421E}"/>
              </a:ext>
            </a:extLst>
          </p:cNvPr>
          <p:cNvSpPr/>
          <p:nvPr/>
        </p:nvSpPr>
        <p:spPr>
          <a:xfrm>
            <a:off x="640080" y="27441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ZATRZYMAJMY SIĘ PRZY JEDNYM PRZYKŁADZIE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3E878A6A-D300-8847-7B0B-461FF7CCD428}"/>
              </a:ext>
            </a:extLst>
          </p:cNvPr>
          <p:cNvSpPr/>
          <p:nvPr/>
        </p:nvSpPr>
        <p:spPr>
          <a:xfrm>
            <a:off x="640080" y="68589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800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Adam Małysz</a:t>
            </a: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C465EE22-B9E0-FF20-786E-B5F7EE6F971B}"/>
              </a:ext>
            </a:extLst>
          </p:cNvPr>
          <p:cNvSpPr/>
          <p:nvPr/>
        </p:nvSpPr>
        <p:spPr>
          <a:xfrm>
            <a:off x="640080" y="1417412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Nie skacze od 2011 roku. Od 15 lat nie stanął na skoczni w zawodach Pucharu Świata.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B30E1BCB-2A4C-30AF-3BCA-7F1B83C605F8}"/>
              </a:ext>
            </a:extLst>
          </p:cNvPr>
          <p:cNvSpPr/>
          <p:nvPr/>
        </p:nvSpPr>
        <p:spPr>
          <a:xfrm>
            <a:off x="640080" y="2651760"/>
            <a:ext cx="5120640" cy="3200400"/>
          </a:xfrm>
          <a:prstGeom prst="rect">
            <a:avLst/>
          </a:prstGeom>
          <a:solidFill>
            <a:srgbClr val="F7F5F2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31A9BAA3-AF78-4EB4-AC0B-906C3F499606}"/>
              </a:ext>
            </a:extLst>
          </p:cNvPr>
          <p:cNvSpPr/>
          <p:nvPr/>
        </p:nvSpPr>
        <p:spPr>
          <a:xfrm>
            <a:off x="919639" y="3115491"/>
            <a:ext cx="4389120" cy="13164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pl-PL" sz="4400" b="1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?</a:t>
            </a:r>
            <a:r>
              <a:rPr lang="en-US" sz="4400" b="1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</a:t>
            </a:r>
            <a:endParaRPr lang="pl-PL" sz="4400" b="1" kern="0" spc="100" dirty="0">
              <a:solidFill>
                <a:srgbClr val="F8B332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  <a:p>
            <a:pPr marL="0" indent="0" algn="ctr">
              <a:buNone/>
            </a:pPr>
            <a:r>
              <a:rPr lang="en-US" sz="28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LAT</a:t>
            </a:r>
            <a:endParaRPr lang="en-US" sz="2800" dirty="0">
              <a:solidFill>
                <a:srgbClr val="F8B332"/>
              </a:solidFill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845D1993-CEED-D5A1-50E0-55265ABE59C8}"/>
              </a:ext>
            </a:extLst>
          </p:cNvPr>
          <p:cNvSpPr/>
          <p:nvPr/>
        </p:nvSpPr>
        <p:spPr>
          <a:xfrm>
            <a:off x="1645920" y="4523388"/>
            <a:ext cx="4389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 zakończeniu kariery</a:t>
            </a:r>
            <a:endParaRPr lang="en-US" sz="220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F1C737AC-3677-B98F-72A6-4DAD2CE55433}"/>
              </a:ext>
            </a:extLst>
          </p:cNvPr>
          <p:cNvSpPr/>
          <p:nvPr/>
        </p:nvSpPr>
        <p:spPr>
          <a:xfrm>
            <a:off x="6035040" y="2651760"/>
            <a:ext cx="5486400" cy="320040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CE9655B3-94B9-41B0-F6A1-258F466C8244}"/>
              </a:ext>
            </a:extLst>
          </p:cNvPr>
          <p:cNvSpPr/>
          <p:nvPr/>
        </p:nvSpPr>
        <p:spPr>
          <a:xfrm>
            <a:off x="7853362" y="3080968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pl-PL" sz="56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??</a:t>
            </a:r>
            <a:r>
              <a:rPr lang="en-US" sz="56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%</a:t>
            </a:r>
            <a:endParaRPr lang="en-US" sz="5600" dirty="0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012ADFE5-94B8-D834-EC9C-638FA5EB15F3}"/>
              </a:ext>
            </a:extLst>
          </p:cNvPr>
          <p:cNvSpPr/>
          <p:nvPr/>
        </p:nvSpPr>
        <p:spPr>
          <a:xfrm>
            <a:off x="6400800" y="4023360"/>
            <a:ext cx="4754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Polaków wciąż kojarzyło go z marką Red Bull — mimo że nie skakał, nie było go w reklamach, nie pojawiał się w mediach sportowych</a:t>
            </a:r>
            <a:endParaRPr lang="en-US" sz="1350" dirty="0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8F4BDFEE-D691-D62F-615F-56B21764E506}"/>
              </a:ext>
            </a:extLst>
          </p:cNvPr>
          <p:cNvSpPr/>
          <p:nvPr/>
        </p:nvSpPr>
        <p:spPr>
          <a:xfrm>
            <a:off x="640080" y="60350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b="1" i="1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Skojarzenie zbudowane przez sport nie znika, kiedy kończy się kariera. Zostaje w głowach ludzi na lata — dłużej niż jakakolwiek kampania reklamowa.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44"/>
    </mc:Choice>
    <mc:Fallback xmlns="">
      <p:transition spd="slow" advTm="1614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0B930815-4260-83CE-1175-15E1D0B3F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3">
            <a:extLst>
              <a:ext uri="{FF2B5EF4-FFF2-40B4-BE49-F238E27FC236}">
                <a16:creationId xmlns:a16="http://schemas.microsoft.com/office/drawing/2014/main" id="{FC9CD2FF-F2A2-2E36-C6EA-7F2D832A11A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3">
            <a:extLst>
              <a:ext uri="{FF2B5EF4-FFF2-40B4-BE49-F238E27FC236}">
                <a16:creationId xmlns:a16="http://schemas.microsoft.com/office/drawing/2014/main" id="{02BC2D6F-273A-8EEB-F218-EDE6F07353C6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5</a:t>
            </a:fld>
            <a:endParaRPr/>
          </a:p>
        </p:txBody>
      </p:sp>
      <p:sp>
        <p:nvSpPr>
          <p:cNvPr id="128" name="Google Shape;128;p23">
            <a:extLst>
              <a:ext uri="{FF2B5EF4-FFF2-40B4-BE49-F238E27FC236}">
                <a16:creationId xmlns:a16="http://schemas.microsoft.com/office/drawing/2014/main" id="{A04D5DA9-8019-AD1D-FBDB-FB45E52B61C3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5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29" name="Google Shape;129;p23">
            <a:extLst>
              <a:ext uri="{FF2B5EF4-FFF2-40B4-BE49-F238E27FC236}">
                <a16:creationId xmlns:a16="http://schemas.microsoft.com/office/drawing/2014/main" id="{D3D0BF92-0E0E-198F-3593-BFF665A7249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6158"/>
          <a:stretch/>
        </p:blipFill>
        <p:spPr>
          <a:xfrm>
            <a:off x="0" y="2707767"/>
            <a:ext cx="277333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5CC535C0-8B64-5072-4E0C-0A2337BFBC86}"/>
              </a:ext>
            </a:extLst>
          </p:cNvPr>
          <p:cNvSpPr/>
          <p:nvPr/>
        </p:nvSpPr>
        <p:spPr>
          <a:xfrm>
            <a:off x="640080" y="27441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ZATRZYMAJMY SIĘ PRZY JEDNYM PRZYKŁADZIE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67BDD629-AAA0-B280-7A4A-6482B011B2A6}"/>
              </a:ext>
            </a:extLst>
          </p:cNvPr>
          <p:cNvSpPr/>
          <p:nvPr/>
        </p:nvSpPr>
        <p:spPr>
          <a:xfrm>
            <a:off x="640080" y="68589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800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Adam Małysz</a:t>
            </a:r>
            <a:endParaRPr lang="en-US" sz="3800" dirty="0">
              <a:solidFill>
                <a:schemeClr val="bg1"/>
              </a:solidFill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BF378968-0E22-48D5-1F5C-6221182FEA25}"/>
              </a:ext>
            </a:extLst>
          </p:cNvPr>
          <p:cNvSpPr/>
          <p:nvPr/>
        </p:nvSpPr>
        <p:spPr>
          <a:xfrm>
            <a:off x="640080" y="1417412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Nie skacze od 2011 roku. Od 15 lat nie stanął na skoczni w zawodach Pucharu Świata.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171D649C-1CE4-96A3-6300-C7928A502983}"/>
              </a:ext>
            </a:extLst>
          </p:cNvPr>
          <p:cNvSpPr/>
          <p:nvPr/>
        </p:nvSpPr>
        <p:spPr>
          <a:xfrm>
            <a:off x="640080" y="2651760"/>
            <a:ext cx="5120640" cy="3200400"/>
          </a:xfrm>
          <a:prstGeom prst="rect">
            <a:avLst/>
          </a:prstGeom>
          <a:solidFill>
            <a:srgbClr val="F7F5F2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9E9DAFB6-505C-01AB-3CCF-A5B0B24A3ABE}"/>
              </a:ext>
            </a:extLst>
          </p:cNvPr>
          <p:cNvSpPr/>
          <p:nvPr/>
        </p:nvSpPr>
        <p:spPr>
          <a:xfrm>
            <a:off x="919639" y="3115491"/>
            <a:ext cx="4389120" cy="13164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000" b="1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r>
              <a:rPr lang="en-US" sz="4400" b="1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</a:t>
            </a:r>
            <a:endParaRPr lang="pl-PL" sz="4400" b="1" kern="0" spc="100" dirty="0">
              <a:solidFill>
                <a:srgbClr val="F8B332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  <a:p>
            <a:pPr marL="0" indent="0" algn="ctr">
              <a:buNone/>
            </a:pPr>
            <a:r>
              <a:rPr lang="en-US" sz="2000" kern="0" spc="1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LATA</a:t>
            </a:r>
            <a:endParaRPr lang="en-US" sz="2000" dirty="0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C09484C8-08C9-C3B5-C3D5-434A29BF2757}"/>
              </a:ext>
            </a:extLst>
          </p:cNvPr>
          <p:cNvSpPr/>
          <p:nvPr/>
        </p:nvSpPr>
        <p:spPr>
          <a:xfrm>
            <a:off x="1645920" y="4523388"/>
            <a:ext cx="4389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 zakończeniu kariery</a:t>
            </a:r>
            <a:endParaRPr lang="en-US" sz="220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70CA9146-58A9-CA1C-9DC7-327CD67FF139}"/>
              </a:ext>
            </a:extLst>
          </p:cNvPr>
          <p:cNvSpPr/>
          <p:nvPr/>
        </p:nvSpPr>
        <p:spPr>
          <a:xfrm>
            <a:off x="6035040" y="2651760"/>
            <a:ext cx="5486400" cy="3200400"/>
          </a:xfrm>
          <a:prstGeom prst="rect">
            <a:avLst/>
          </a:prstGeom>
          <a:solidFill>
            <a:srgbClr val="2E5A56"/>
          </a:solidFill>
          <a:ln/>
          <a:effectLst/>
        </p:spPr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84A0FFF2-11BC-7C3D-F280-E9B1CAAD2E6C}"/>
              </a:ext>
            </a:extLst>
          </p:cNvPr>
          <p:cNvSpPr/>
          <p:nvPr/>
        </p:nvSpPr>
        <p:spPr>
          <a:xfrm>
            <a:off x="7853362" y="3080968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6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58%</a:t>
            </a:r>
            <a:endParaRPr lang="en-US" sz="5600" dirty="0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458A8547-E81E-C595-E807-8F8086D6F155}"/>
              </a:ext>
            </a:extLst>
          </p:cNvPr>
          <p:cNvSpPr/>
          <p:nvPr/>
        </p:nvSpPr>
        <p:spPr>
          <a:xfrm>
            <a:off x="6400800" y="4023360"/>
            <a:ext cx="4754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Polaków wciąż kojarzyło go z marką Red Bull — mimo że nie skakał, nie było go w reklamach, nie pojawiał się w mediach sportowych</a:t>
            </a:r>
            <a:endParaRPr lang="en-US" sz="1350" dirty="0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B851BA2A-59BB-90B7-992A-CEE820390B4F}"/>
              </a:ext>
            </a:extLst>
          </p:cNvPr>
          <p:cNvSpPr/>
          <p:nvPr/>
        </p:nvSpPr>
        <p:spPr>
          <a:xfrm>
            <a:off x="640080" y="603504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b="1" i="1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Skojarzenie zbudowane przez sport nie znika, kiedy kończy się kariera. Zostaje w głowach ludzi na lata — dłużej niż jakakolwiek kampania reklamowa.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70625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0721">
        <p159:morph option="byObject"/>
      </p:transition>
    </mc:Choice>
    <mc:Fallback xmlns="">
      <p:transition spd="slow" advTm="60721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E8EFBFC2-B6F6-E6E6-3EF6-2683D7AB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3">
            <a:extLst>
              <a:ext uri="{FF2B5EF4-FFF2-40B4-BE49-F238E27FC236}">
                <a16:creationId xmlns:a16="http://schemas.microsoft.com/office/drawing/2014/main" id="{77BDE96C-AAFB-D91C-4B6D-3CE285EFD8D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>
            <a:extLst>
              <a:ext uri="{FF2B5EF4-FFF2-40B4-BE49-F238E27FC236}">
                <a16:creationId xmlns:a16="http://schemas.microsoft.com/office/drawing/2014/main" id="{CFD93E00-D417-D081-4F47-B068385FDA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6158"/>
          <a:stretch/>
        </p:blipFill>
        <p:spPr>
          <a:xfrm>
            <a:off x="0" y="2707767"/>
            <a:ext cx="277333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C26EAE3E-BCE4-7A75-1D26-644348FD7D8A}"/>
              </a:ext>
            </a:extLst>
          </p:cNvPr>
          <p:cNvSpPr/>
          <p:nvPr/>
        </p:nvSpPr>
        <p:spPr>
          <a:xfrm>
            <a:off x="717176" y="401709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A CO Z REALNĄ SPRZEDAŻĄ?</a:t>
            </a:r>
            <a:endParaRPr lang="en-US" sz="120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0BBB53B-0081-62FA-322F-E1EB7B7D5B62}"/>
              </a:ext>
            </a:extLst>
          </p:cNvPr>
          <p:cNvSpPr/>
          <p:nvPr/>
        </p:nvSpPr>
        <p:spPr>
          <a:xfrm>
            <a:off x="717176" y="647432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nie tylko rozpoznawalność.</a:t>
            </a:r>
            <a:endParaRPr lang="en-US" sz="3000" dirty="0"/>
          </a:p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 realne zakupy.</a:t>
            </a:r>
            <a:endParaRPr lang="en-US" sz="30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F7657057-1C4E-3B89-1E26-BA059518D61C}"/>
              </a:ext>
            </a:extLst>
          </p:cNvPr>
          <p:cNvSpPr/>
          <p:nvPr/>
        </p:nvSpPr>
        <p:spPr>
          <a:xfrm>
            <a:off x="717176" y="2504829"/>
            <a:ext cx="3657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45%</a:t>
            </a:r>
            <a:endParaRPr lang="en-US" sz="6400" dirty="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409DAC5C-AAD6-BE75-D24E-27C8FDAA73DD}"/>
              </a:ext>
            </a:extLst>
          </p:cNvPr>
          <p:cNvSpPr/>
          <p:nvPr/>
        </p:nvSpPr>
        <p:spPr>
          <a:xfrm>
            <a:off x="6112136" y="2504829"/>
            <a:ext cx="5486400" cy="3017520"/>
          </a:xfrm>
          <a:prstGeom prst="rect">
            <a:avLst/>
          </a:prstGeom>
          <a:solidFill>
            <a:srgbClr val="25473F"/>
          </a:solidFill>
          <a:ln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35F581FA-27A4-C651-A25E-B3165B060A78}"/>
              </a:ext>
            </a:extLst>
          </p:cNvPr>
          <p:cNvSpPr/>
          <p:nvPr/>
        </p:nvSpPr>
        <p:spPr>
          <a:xfrm>
            <a:off x="6477896" y="2779149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PRZYKŁAD ZE ŚWIATOWEGO FUTBOLU</a:t>
            </a:r>
            <a:endParaRPr lang="en-US" sz="1100" dirty="0"/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29CD971F-3C54-4867-960A-10F9D6CF2411}"/>
              </a:ext>
            </a:extLst>
          </p:cNvPr>
          <p:cNvSpPr/>
          <p:nvPr/>
        </p:nvSpPr>
        <p:spPr>
          <a:xfrm>
            <a:off x="6477896" y="3190629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Real Madryt × Emirates</a:t>
            </a:r>
            <a:endParaRPr lang="en-US" sz="2200" dirty="0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248BFF56-0450-6E2F-C0F9-85AAA779C71E}"/>
              </a:ext>
            </a:extLst>
          </p:cNvPr>
          <p:cNvSpPr/>
          <p:nvPr/>
        </p:nvSpPr>
        <p:spPr>
          <a:xfrm>
            <a:off x="6477896" y="3784989"/>
            <a:ext cx="475488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700"/>
              </a:lnSpc>
              <a:buNone/>
            </a:pPr>
            <a:r>
              <a:rPr lang="en-US" sz="125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Współpraca trwająca od 2011 roku, przedłużona w 2026 do 2031 — najdłuższy sponsoring koszulki w historii La Liga. Fani na całym świecie kojarzą linie lotnicze z klubem, którego nigdy nie przestali kochać.</a:t>
            </a:r>
            <a:endParaRPr lang="en-US" sz="125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C1A62941-8305-8BF3-28C4-8802DEF488AE}"/>
              </a:ext>
            </a:extLst>
          </p:cNvPr>
          <p:cNvSpPr/>
          <p:nvPr/>
        </p:nvSpPr>
        <p:spPr>
          <a:xfrm>
            <a:off x="717176" y="5796669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Dokładnie ten sam mechanizm działa w Twoim mieście — tylko klub jest lokalny, a stacja to Twoja.</a:t>
            </a:r>
            <a:endParaRPr lang="en-US" sz="1600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CE22E840-DFA8-2FFA-3A3D-BCF2EF380AEE}"/>
              </a:ext>
            </a:extLst>
          </p:cNvPr>
          <p:cNvSpPr/>
          <p:nvPr/>
        </p:nvSpPr>
        <p:spPr>
          <a:xfrm>
            <a:off x="717176" y="3493546"/>
            <a:ext cx="4846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just">
              <a:lnSpc>
                <a:spcPts val="1900"/>
              </a:lnSpc>
              <a:buNone/>
            </a:pPr>
            <a:r>
              <a:rPr lang="en-US" sz="1400" dirty="0"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kibiców piłki nożnej wybiera produkt sponsora klubu zamiast konkurencji — wynika z badania Nielsen Sports „Fan Revolution”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0051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334">
        <p159:morph option="byObject"/>
      </p:transition>
    </mc:Choice>
    <mc:Fallback xmlns="">
      <p:transition spd="slow" advTm="50334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WRACAJĄC DO LOKALNOŚCI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en-US" sz="34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Każdy zna Legię.</a:t>
            </a:r>
            <a:endParaRPr lang="en-US" sz="3400" dirty="0"/>
          </a:p>
          <a:p>
            <a:pPr marL="0" indent="0">
              <a:lnSpc>
                <a:spcPts val="3800"/>
              </a:lnSpc>
              <a:buNone/>
            </a:pPr>
            <a:r>
              <a:rPr lang="en-US" sz="34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każdy jej kibicuje.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2834640"/>
            <a:ext cx="5120640" cy="310896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5" name="Text 3"/>
          <p:cNvSpPr/>
          <p:nvPr/>
        </p:nvSpPr>
        <p:spPr>
          <a:xfrm>
            <a:off x="1005840" y="310896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6B6B6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ROZPOZNAWALNOŚĆ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05840" y="3520440"/>
            <a:ext cx="4389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16322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To wie prawie każdy Polak.</a:t>
            </a:r>
            <a:endParaRPr lang="en-US" sz="15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16322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Nazwa, barwy, herb.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005840" y="4572000"/>
            <a:ext cx="4389120" cy="0"/>
          </a:xfrm>
          <a:prstGeom prst="line">
            <a:avLst/>
          </a:prstGeom>
          <a:noFill/>
          <a:ln w="12700">
            <a:solidFill>
              <a:srgbClr val="E8E6E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05840" y="475488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PRZYWIĄZANIE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5840" y="5166360"/>
            <a:ext cx="4389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16322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To ma tylko kibic. I trwa całe życie —</a:t>
            </a:r>
            <a:endParaRPr lang="en-US" sz="15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16322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na dobre i na złe wyniki.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035040" y="2834640"/>
            <a:ext cx="5486400" cy="310896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0" y="310896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TEZA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400800" y="3485478"/>
            <a:ext cx="47548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Przywiązanie do klubu to jeden z najsilniejszych determinantów wyboru marki, jaki istnieje w marketingu.</a:t>
            </a:r>
            <a:endParaRPr lang="en-US" sz="1900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464716D-8943-B6CF-D890-C33536D07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3363" y="433914"/>
            <a:ext cx="2514600" cy="3172587"/>
          </a:xfrm>
          <a:prstGeom prst="roundRect">
            <a:avLst>
              <a:gd name="adj" fmla="val 8594"/>
            </a:avLst>
          </a:prstGeom>
          <a:noFill/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Tm="62737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FC0190E1-9897-822C-4C00-514B51E1F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822A3A5D-19C4-8A06-FCC8-FE4F4005E12B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8</a:t>
            </a:fld>
            <a:endParaRPr/>
          </a:p>
        </p:txBody>
      </p:sp>
      <p:sp>
        <p:nvSpPr>
          <p:cNvPr id="183" name="Google Shape;183;p28">
            <a:extLst>
              <a:ext uri="{FF2B5EF4-FFF2-40B4-BE49-F238E27FC236}">
                <a16:creationId xmlns:a16="http://schemas.microsoft.com/office/drawing/2014/main" id="{3834AA1E-4396-513C-BC07-DA4B6AC41E60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8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BFAE1C5-087A-9F23-08A4-4A7B878D339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0000"/>
                </a:schemeClr>
              </a:gs>
              <a:gs pos="0">
                <a:schemeClr val="tx1">
                  <a:alpha val="60000"/>
                </a:schemeClr>
              </a:gs>
              <a:gs pos="0">
                <a:srgbClr val="3E3E3F"/>
              </a:gs>
              <a:gs pos="0">
                <a:srgbClr val="7B7C7E"/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8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 useBgFill="1">
        <p:nvSpPr>
          <p:cNvPr id="6" name="Dowolny kształt: kształt 5">
            <a:extLst>
              <a:ext uri="{FF2B5EF4-FFF2-40B4-BE49-F238E27FC236}">
                <a16:creationId xmlns:a16="http://schemas.microsoft.com/office/drawing/2014/main" id="{5E15198D-080E-4573-7A69-4F141BE92931}"/>
              </a:ext>
            </a:extLst>
          </p:cNvPr>
          <p:cNvSpPr/>
          <p:nvPr/>
        </p:nvSpPr>
        <p:spPr>
          <a:xfrm rot="19031267">
            <a:off x="6253593" y="-1656414"/>
            <a:ext cx="10643701" cy="10707935"/>
          </a:xfrm>
          <a:custGeom>
            <a:avLst/>
            <a:gdLst>
              <a:gd name="csX0" fmla="*/ 2865783 w 3824034"/>
              <a:gd name="csY0" fmla="*/ 1940908 h 3825766"/>
              <a:gd name="csX1" fmla="*/ 3823545 w 3824034"/>
              <a:gd name="csY1" fmla="*/ 1940908 h 3825766"/>
              <a:gd name="csX2" fmla="*/ 3816183 w 3824034"/>
              <a:gd name="csY2" fmla="*/ 2096396 h 3825766"/>
              <a:gd name="csX3" fmla="*/ 2107570 w 3824034"/>
              <a:gd name="csY3" fmla="*/ 3815890 h 3825766"/>
              <a:gd name="csX4" fmla="*/ 1957708 w 3824034"/>
              <a:gd name="csY4" fmla="*/ 3823458 h 3825766"/>
              <a:gd name="csX5" fmla="*/ 1957708 w 3824034"/>
              <a:gd name="csY5" fmla="*/ 2867017 h 3825766"/>
              <a:gd name="csX6" fmla="*/ 2009781 w 3824034"/>
              <a:gd name="csY6" fmla="*/ 2864387 h 3825766"/>
              <a:gd name="csX7" fmla="*/ 2851319 w 3824034"/>
              <a:gd name="csY7" fmla="*/ 2093940 h 3825766"/>
              <a:gd name="csX8" fmla="*/ 521 w 3824034"/>
              <a:gd name="csY8" fmla="*/ 1940908 h 3825766"/>
              <a:gd name="csX9" fmla="*/ 958197 w 3824034"/>
              <a:gd name="csY9" fmla="*/ 1940908 h 3825766"/>
              <a:gd name="csX10" fmla="*/ 972662 w 3824034"/>
              <a:gd name="csY10" fmla="*/ 2093940 h 3825766"/>
              <a:gd name="csX11" fmla="*/ 1814200 w 3824034"/>
              <a:gd name="csY11" fmla="*/ 2864387 h 3825766"/>
              <a:gd name="csX12" fmla="*/ 1911989 w 3824034"/>
              <a:gd name="csY12" fmla="*/ 2869325 h 3825766"/>
              <a:gd name="csX13" fmla="*/ 1911989 w 3824034"/>
              <a:gd name="csY13" fmla="*/ 3825766 h 3825766"/>
              <a:gd name="csX14" fmla="*/ 8982 w 3824034"/>
              <a:gd name="csY14" fmla="*/ 2108464 h 3825766"/>
              <a:gd name="csX15" fmla="*/ 1957708 w 3824034"/>
              <a:gd name="csY15" fmla="*/ 2309 h 3825766"/>
              <a:gd name="csX16" fmla="*/ 2107570 w 3824034"/>
              <a:gd name="csY16" fmla="*/ 9876 h 3825766"/>
              <a:gd name="csX17" fmla="*/ 3816183 w 3824034"/>
              <a:gd name="csY17" fmla="*/ 1729370 h 3825766"/>
              <a:gd name="csX18" fmla="*/ 3824034 w 3824034"/>
              <a:gd name="csY18" fmla="*/ 1895189 h 3825766"/>
              <a:gd name="csX19" fmla="*/ 2866760 w 3824034"/>
              <a:gd name="csY19" fmla="*/ 1895189 h 3825766"/>
              <a:gd name="csX20" fmla="*/ 2851319 w 3824034"/>
              <a:gd name="csY20" fmla="*/ 1731827 h 3825766"/>
              <a:gd name="csX21" fmla="*/ 2009781 w 3824034"/>
              <a:gd name="csY21" fmla="*/ 961379 h 3825766"/>
              <a:gd name="csX22" fmla="*/ 1957708 w 3824034"/>
              <a:gd name="csY22" fmla="*/ 958750 h 3825766"/>
              <a:gd name="csX23" fmla="*/ 1911989 w 3824034"/>
              <a:gd name="csY23" fmla="*/ 0 h 3825766"/>
              <a:gd name="csX24" fmla="*/ 1911989 w 3824034"/>
              <a:gd name="csY24" fmla="*/ 956441 h 3825766"/>
              <a:gd name="csX25" fmla="*/ 1814200 w 3824034"/>
              <a:gd name="csY25" fmla="*/ 961379 h 3825766"/>
              <a:gd name="csX26" fmla="*/ 972662 w 3824034"/>
              <a:gd name="csY26" fmla="*/ 1731827 h 3825766"/>
              <a:gd name="csX27" fmla="*/ 957221 w 3824034"/>
              <a:gd name="csY27" fmla="*/ 1895189 h 3825766"/>
              <a:gd name="csX28" fmla="*/ 0 w 3824034"/>
              <a:gd name="csY28" fmla="*/ 1895189 h 3825766"/>
              <a:gd name="csX29" fmla="*/ 8982 w 3824034"/>
              <a:gd name="csY29" fmla="*/ 1717302 h 3825766"/>
              <a:gd name="csX30" fmla="*/ 1911989 w 3824034"/>
              <a:gd name="csY30" fmla="*/ 0 h 382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824034" h="3825766">
                <a:moveTo>
                  <a:pt x="2865783" y="1940908"/>
                </a:moveTo>
                <a:lnTo>
                  <a:pt x="3823545" y="1940908"/>
                </a:lnTo>
                <a:lnTo>
                  <a:pt x="3816183" y="2096396"/>
                </a:lnTo>
                <a:cubicBezTo>
                  <a:pt x="3729955" y="3002339"/>
                  <a:pt x="3011867" y="3724054"/>
                  <a:pt x="2107570" y="3815890"/>
                </a:cubicBezTo>
                <a:lnTo>
                  <a:pt x="1957708" y="3823458"/>
                </a:lnTo>
                <a:lnTo>
                  <a:pt x="1957708" y="2867017"/>
                </a:lnTo>
                <a:lnTo>
                  <a:pt x="2009781" y="2864387"/>
                </a:lnTo>
                <a:cubicBezTo>
                  <a:pt x="2431786" y="2821530"/>
                  <a:pt x="2772687" y="2504326"/>
                  <a:pt x="2851319" y="2093940"/>
                </a:cubicBezTo>
                <a:close/>
                <a:moveTo>
                  <a:pt x="521" y="1940908"/>
                </a:moveTo>
                <a:lnTo>
                  <a:pt x="958197" y="1940908"/>
                </a:lnTo>
                <a:lnTo>
                  <a:pt x="972662" y="2093940"/>
                </a:lnTo>
                <a:cubicBezTo>
                  <a:pt x="1051293" y="2504326"/>
                  <a:pt x="1392195" y="2821530"/>
                  <a:pt x="1814200" y="2864387"/>
                </a:cubicBezTo>
                <a:lnTo>
                  <a:pt x="1911989" y="2869325"/>
                </a:lnTo>
                <a:lnTo>
                  <a:pt x="1911989" y="3825766"/>
                </a:lnTo>
                <a:cubicBezTo>
                  <a:pt x="921562" y="3825766"/>
                  <a:pt x="106941" y="3073047"/>
                  <a:pt x="8982" y="2108464"/>
                </a:cubicBezTo>
                <a:close/>
                <a:moveTo>
                  <a:pt x="1957708" y="2309"/>
                </a:moveTo>
                <a:lnTo>
                  <a:pt x="2107570" y="9876"/>
                </a:lnTo>
                <a:cubicBezTo>
                  <a:pt x="3011867" y="101713"/>
                  <a:pt x="3729955" y="823428"/>
                  <a:pt x="3816183" y="1729370"/>
                </a:cubicBezTo>
                <a:lnTo>
                  <a:pt x="3824034" y="1895189"/>
                </a:lnTo>
                <a:lnTo>
                  <a:pt x="2866760" y="1895189"/>
                </a:lnTo>
                <a:lnTo>
                  <a:pt x="2851319" y="1731827"/>
                </a:lnTo>
                <a:cubicBezTo>
                  <a:pt x="2772687" y="1321441"/>
                  <a:pt x="2431786" y="1004236"/>
                  <a:pt x="2009781" y="961379"/>
                </a:cubicBezTo>
                <a:lnTo>
                  <a:pt x="1957708" y="958750"/>
                </a:lnTo>
                <a:close/>
                <a:moveTo>
                  <a:pt x="1911989" y="0"/>
                </a:moveTo>
                <a:lnTo>
                  <a:pt x="1911989" y="956441"/>
                </a:lnTo>
                <a:lnTo>
                  <a:pt x="1814200" y="961379"/>
                </a:lnTo>
                <a:cubicBezTo>
                  <a:pt x="1392195" y="1004236"/>
                  <a:pt x="1051293" y="1321441"/>
                  <a:pt x="972662" y="1731827"/>
                </a:cubicBezTo>
                <a:lnTo>
                  <a:pt x="957221" y="1895189"/>
                </a:lnTo>
                <a:lnTo>
                  <a:pt x="0" y="1895189"/>
                </a:lnTo>
                <a:lnTo>
                  <a:pt x="8982" y="1717302"/>
                </a:lnTo>
                <a:cubicBezTo>
                  <a:pt x="106941" y="752719"/>
                  <a:pt x="921562" y="0"/>
                  <a:pt x="1911989" y="0"/>
                </a:cubicBezTo>
                <a:close/>
              </a:path>
            </a:pathLst>
          </a:custGeom>
          <a:ln>
            <a:noFill/>
          </a:ln>
          <a:effectLst>
            <a:outerShdw blurRad="508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42" name="Text 2">
            <a:extLst>
              <a:ext uri="{FF2B5EF4-FFF2-40B4-BE49-F238E27FC236}">
                <a16:creationId xmlns:a16="http://schemas.microsoft.com/office/drawing/2014/main" id="{AA2C2B7E-F630-1D09-C145-0D42E9D79B88}"/>
              </a:ext>
            </a:extLst>
          </p:cNvPr>
          <p:cNvSpPr/>
          <p:nvPr/>
        </p:nvSpPr>
        <p:spPr>
          <a:xfrm>
            <a:off x="1807702" y="302591"/>
            <a:ext cx="4805527" cy="11932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Medium" pitchFamily="34" charset="-120"/>
              </a:rPr>
              <a:t>I DLATEGO ROBIMY TO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Medium" pitchFamily="34" charset="-120"/>
              </a:rPr>
              <a:t>RAZEM, A NIE OSOBNO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4" name="Text 3">
            <a:extLst>
              <a:ext uri="{FF2B5EF4-FFF2-40B4-BE49-F238E27FC236}">
                <a16:creationId xmlns:a16="http://schemas.microsoft.com/office/drawing/2014/main" id="{43ABBC3D-A82D-8BEB-B8B2-9822DEAFB636}"/>
              </a:ext>
            </a:extLst>
          </p:cNvPr>
          <p:cNvSpPr/>
          <p:nvPr/>
        </p:nvSpPr>
        <p:spPr>
          <a:xfrm>
            <a:off x="9500981" y="2087351"/>
            <a:ext cx="3108960" cy="3200400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Jedna stacja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sama tego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nie zrobi.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6" name="Shape 4">
            <a:extLst>
              <a:ext uri="{FF2B5EF4-FFF2-40B4-BE49-F238E27FC236}">
                <a16:creationId xmlns:a16="http://schemas.microsoft.com/office/drawing/2014/main" id="{A2D4D797-4D6E-60FB-72D9-49007C78C31F}"/>
              </a:ext>
            </a:extLst>
          </p:cNvPr>
          <p:cNvSpPr/>
          <p:nvPr/>
        </p:nvSpPr>
        <p:spPr>
          <a:xfrm>
            <a:off x="715055" y="215798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48" name="Text 5">
            <a:extLst>
              <a:ext uri="{FF2B5EF4-FFF2-40B4-BE49-F238E27FC236}">
                <a16:creationId xmlns:a16="http://schemas.microsoft.com/office/drawing/2014/main" id="{F9CE0051-DFFA-C890-1BAE-E11605421A1C}"/>
              </a:ext>
            </a:extLst>
          </p:cNvPr>
          <p:cNvSpPr/>
          <p:nvPr/>
        </p:nvSpPr>
        <p:spPr>
          <a:xfrm>
            <a:off x="1007663" y="2011680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wykupi ekspozycji na stadionie Ekstraklasy</a:t>
            </a:r>
            <a:endParaRPr lang="en-US" sz="1700" dirty="0"/>
          </a:p>
        </p:txBody>
      </p:sp>
      <p:sp>
        <p:nvSpPr>
          <p:cNvPr id="50" name="Shape 6">
            <a:extLst>
              <a:ext uri="{FF2B5EF4-FFF2-40B4-BE49-F238E27FC236}">
                <a16:creationId xmlns:a16="http://schemas.microsoft.com/office/drawing/2014/main" id="{972E2377-C68B-48AD-D6FE-89DF923A800D}"/>
              </a:ext>
            </a:extLst>
          </p:cNvPr>
          <p:cNvSpPr/>
          <p:nvPr/>
        </p:nvSpPr>
        <p:spPr>
          <a:xfrm>
            <a:off x="715055" y="320954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52" name="Text 7">
            <a:extLst>
              <a:ext uri="{FF2B5EF4-FFF2-40B4-BE49-F238E27FC236}">
                <a16:creationId xmlns:a16="http://schemas.microsoft.com/office/drawing/2014/main" id="{45B5DF92-CD35-34C3-68C1-BA6CD2B07464}"/>
              </a:ext>
            </a:extLst>
          </p:cNvPr>
          <p:cNvSpPr/>
          <p:nvPr/>
        </p:nvSpPr>
        <p:spPr>
          <a:xfrm>
            <a:off x="1007663" y="3063240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dotrze do dziesiątek tysięcy kibiców jednym kliknięciem</a:t>
            </a:r>
            <a:endParaRPr lang="en-US" sz="1700" dirty="0"/>
          </a:p>
        </p:txBody>
      </p:sp>
      <p:sp>
        <p:nvSpPr>
          <p:cNvPr id="54" name="Shape 8">
            <a:extLst>
              <a:ext uri="{FF2B5EF4-FFF2-40B4-BE49-F238E27FC236}">
                <a16:creationId xmlns:a16="http://schemas.microsoft.com/office/drawing/2014/main" id="{ECC2FF6D-F53B-6B39-7AB7-A59CCB8CBD92}"/>
              </a:ext>
            </a:extLst>
          </p:cNvPr>
          <p:cNvSpPr/>
          <p:nvPr/>
        </p:nvSpPr>
        <p:spPr>
          <a:xfrm>
            <a:off x="715055" y="426110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56" name="Text 9">
            <a:extLst>
              <a:ext uri="{FF2B5EF4-FFF2-40B4-BE49-F238E27FC236}">
                <a16:creationId xmlns:a16="http://schemas.microsoft.com/office/drawing/2014/main" id="{BEFF3A44-1520-5FD8-CAB6-234662747CC6}"/>
              </a:ext>
            </a:extLst>
          </p:cNvPr>
          <p:cNvSpPr/>
          <p:nvPr/>
        </p:nvSpPr>
        <p:spPr>
          <a:xfrm>
            <a:off x="1007663" y="4114800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zorganizuje konkursu wspólnie z klubem piłkarskim</a:t>
            </a:r>
            <a:endParaRPr lang="en-US" sz="1700" dirty="0"/>
          </a:p>
        </p:txBody>
      </p:sp>
      <p:sp>
        <p:nvSpPr>
          <p:cNvPr id="58" name="Shape 10">
            <a:extLst>
              <a:ext uri="{FF2B5EF4-FFF2-40B4-BE49-F238E27FC236}">
                <a16:creationId xmlns:a16="http://schemas.microsoft.com/office/drawing/2014/main" id="{755AC75A-40EA-DEB6-CF20-B8DE8E3DE4D8}"/>
              </a:ext>
            </a:extLst>
          </p:cNvPr>
          <p:cNvSpPr/>
          <p:nvPr/>
        </p:nvSpPr>
        <p:spPr>
          <a:xfrm>
            <a:off x="715055" y="531266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60" name="Text 11">
            <a:extLst>
              <a:ext uri="{FF2B5EF4-FFF2-40B4-BE49-F238E27FC236}">
                <a16:creationId xmlns:a16="http://schemas.microsoft.com/office/drawing/2014/main" id="{C9319E46-B829-6A3E-B0A9-43C7BFCC6A86}"/>
              </a:ext>
            </a:extLst>
          </p:cNvPr>
          <p:cNvSpPr/>
          <p:nvPr/>
        </p:nvSpPr>
        <p:spPr>
          <a:xfrm>
            <a:off x="1007663" y="5166360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pojawi się w transmisji Canal+ Sport</a:t>
            </a:r>
            <a:endParaRPr lang="en-US" sz="1700" dirty="0"/>
          </a:p>
        </p:txBody>
      </p:sp>
      <p:sp>
        <p:nvSpPr>
          <p:cNvPr id="62" name="Text 12">
            <a:extLst>
              <a:ext uri="{FF2B5EF4-FFF2-40B4-BE49-F238E27FC236}">
                <a16:creationId xmlns:a16="http://schemas.microsoft.com/office/drawing/2014/main" id="{40904EDE-8910-B2D4-4F4C-7A0AC6C788B6}"/>
              </a:ext>
            </a:extLst>
          </p:cNvPr>
          <p:cNvSpPr/>
          <p:nvPr/>
        </p:nvSpPr>
        <p:spPr>
          <a:xfrm>
            <a:off x="769919" y="5969354"/>
            <a:ext cx="5760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Ale AVIA jako sieć — może wszystko powyższe.</a:t>
            </a:r>
            <a:endParaRPr lang="en-US" sz="2000" dirty="0"/>
          </a:p>
        </p:txBody>
      </p:sp>
      <p:sp>
        <p:nvSpPr>
          <p:cNvPr id="176" name="Text 2">
            <a:extLst>
              <a:ext uri="{FF2B5EF4-FFF2-40B4-BE49-F238E27FC236}">
                <a16:creationId xmlns:a16="http://schemas.microsoft.com/office/drawing/2014/main" id="{1C20DC70-35EC-2C5E-6EA0-C81F2E10BF26}"/>
              </a:ext>
            </a:extLst>
          </p:cNvPr>
          <p:cNvSpPr/>
          <p:nvPr/>
        </p:nvSpPr>
        <p:spPr>
          <a:xfrm>
            <a:off x="1917430" y="7160591"/>
            <a:ext cx="4805527" cy="11932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Medium" pitchFamily="34" charset="-120"/>
              </a:rPr>
              <a:t>I DLATEGO ROBIMY TO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Medium" pitchFamily="34" charset="-120"/>
              </a:rPr>
              <a:t>RAZEM, A NIE OSOBNO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8" name="Text 3">
            <a:extLst>
              <a:ext uri="{FF2B5EF4-FFF2-40B4-BE49-F238E27FC236}">
                <a16:creationId xmlns:a16="http://schemas.microsoft.com/office/drawing/2014/main" id="{9813F05C-1A6E-72DD-8B0B-0C92DB4A4D2E}"/>
              </a:ext>
            </a:extLst>
          </p:cNvPr>
          <p:cNvSpPr/>
          <p:nvPr/>
        </p:nvSpPr>
        <p:spPr>
          <a:xfrm>
            <a:off x="9610709" y="8945351"/>
            <a:ext cx="3108960" cy="3200400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Jedna stacja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sama tego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nie zrobi.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0" name="Shape 4">
            <a:extLst>
              <a:ext uri="{FF2B5EF4-FFF2-40B4-BE49-F238E27FC236}">
                <a16:creationId xmlns:a16="http://schemas.microsoft.com/office/drawing/2014/main" id="{4C38EBF2-F4FD-DDE0-2A74-BE5136757CEC}"/>
              </a:ext>
            </a:extLst>
          </p:cNvPr>
          <p:cNvSpPr/>
          <p:nvPr/>
        </p:nvSpPr>
        <p:spPr>
          <a:xfrm>
            <a:off x="824783" y="901598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184" name="Text 5">
            <a:extLst>
              <a:ext uri="{FF2B5EF4-FFF2-40B4-BE49-F238E27FC236}">
                <a16:creationId xmlns:a16="http://schemas.microsoft.com/office/drawing/2014/main" id="{48BE28C3-A789-D3BF-E104-59141E1D986C}"/>
              </a:ext>
            </a:extLst>
          </p:cNvPr>
          <p:cNvSpPr/>
          <p:nvPr/>
        </p:nvSpPr>
        <p:spPr>
          <a:xfrm>
            <a:off x="1117391" y="8869680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wykupi ekspozycji na stadionie Ekstraklasy</a:t>
            </a:r>
            <a:endParaRPr lang="en-US" sz="1700" dirty="0"/>
          </a:p>
        </p:txBody>
      </p:sp>
      <p:sp>
        <p:nvSpPr>
          <p:cNvPr id="186" name="Shape 6">
            <a:extLst>
              <a:ext uri="{FF2B5EF4-FFF2-40B4-BE49-F238E27FC236}">
                <a16:creationId xmlns:a16="http://schemas.microsoft.com/office/drawing/2014/main" id="{4924D0B6-2CD5-4219-AAF0-47A6B6D46143}"/>
              </a:ext>
            </a:extLst>
          </p:cNvPr>
          <p:cNvSpPr/>
          <p:nvPr/>
        </p:nvSpPr>
        <p:spPr>
          <a:xfrm>
            <a:off x="824783" y="1006754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188" name="Text 7">
            <a:extLst>
              <a:ext uri="{FF2B5EF4-FFF2-40B4-BE49-F238E27FC236}">
                <a16:creationId xmlns:a16="http://schemas.microsoft.com/office/drawing/2014/main" id="{6718605D-5023-6756-A6A5-AB83CED56BB9}"/>
              </a:ext>
            </a:extLst>
          </p:cNvPr>
          <p:cNvSpPr/>
          <p:nvPr/>
        </p:nvSpPr>
        <p:spPr>
          <a:xfrm>
            <a:off x="1117391" y="9921240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dotrze do dziesiątek tysięcy kibiców jednym kliknięciem</a:t>
            </a:r>
            <a:endParaRPr lang="en-US" sz="1700" dirty="0"/>
          </a:p>
        </p:txBody>
      </p:sp>
      <p:sp>
        <p:nvSpPr>
          <p:cNvPr id="190" name="Shape 8">
            <a:extLst>
              <a:ext uri="{FF2B5EF4-FFF2-40B4-BE49-F238E27FC236}">
                <a16:creationId xmlns:a16="http://schemas.microsoft.com/office/drawing/2014/main" id="{57B1F333-97A1-25BF-061F-7E7F559004B4}"/>
              </a:ext>
            </a:extLst>
          </p:cNvPr>
          <p:cNvSpPr/>
          <p:nvPr/>
        </p:nvSpPr>
        <p:spPr>
          <a:xfrm>
            <a:off x="824783" y="1111910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192" name="Shape 10">
            <a:extLst>
              <a:ext uri="{FF2B5EF4-FFF2-40B4-BE49-F238E27FC236}">
                <a16:creationId xmlns:a16="http://schemas.microsoft.com/office/drawing/2014/main" id="{5E9129E6-D7F4-D818-A1FE-B4DDAA55F773}"/>
              </a:ext>
            </a:extLst>
          </p:cNvPr>
          <p:cNvSpPr/>
          <p:nvPr/>
        </p:nvSpPr>
        <p:spPr>
          <a:xfrm>
            <a:off x="824783" y="12170664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194" name="Text 11">
            <a:extLst>
              <a:ext uri="{FF2B5EF4-FFF2-40B4-BE49-F238E27FC236}">
                <a16:creationId xmlns:a16="http://schemas.microsoft.com/office/drawing/2014/main" id="{5E5EFA5E-6FD5-3DDC-3468-1173604015E4}"/>
              </a:ext>
            </a:extLst>
          </p:cNvPr>
          <p:cNvSpPr/>
          <p:nvPr/>
        </p:nvSpPr>
        <p:spPr>
          <a:xfrm>
            <a:off x="1117391" y="12024360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pojawi się w transmisji Canal+ Sport</a:t>
            </a:r>
            <a:endParaRPr lang="en-US" sz="1700" dirty="0"/>
          </a:p>
        </p:txBody>
      </p:sp>
      <p:sp>
        <p:nvSpPr>
          <p:cNvPr id="196" name="Text 12">
            <a:extLst>
              <a:ext uri="{FF2B5EF4-FFF2-40B4-BE49-F238E27FC236}">
                <a16:creationId xmlns:a16="http://schemas.microsoft.com/office/drawing/2014/main" id="{2C5746AC-96EF-8C26-4868-4F5DE7B4FCAE}"/>
              </a:ext>
            </a:extLst>
          </p:cNvPr>
          <p:cNvSpPr/>
          <p:nvPr/>
        </p:nvSpPr>
        <p:spPr>
          <a:xfrm>
            <a:off x="879647" y="12827354"/>
            <a:ext cx="5760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Ale AVIA jako sieć — może wszystko powyższe.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3186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2022">
        <p159:morph option="byObject"/>
      </p:transition>
    </mc:Choice>
    <mc:Fallback xmlns="">
      <p:transition spd="slow" advTm="72022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ADD9E4FB-203F-2471-E03D-A8F2015C7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3C49AF17-E44B-E44A-A1D6-8C5214AF4B99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9</a:t>
            </a:fld>
            <a:endParaRPr/>
          </a:p>
        </p:txBody>
      </p:sp>
      <p:sp>
        <p:nvSpPr>
          <p:cNvPr id="183" name="Google Shape;183;p28">
            <a:extLst>
              <a:ext uri="{FF2B5EF4-FFF2-40B4-BE49-F238E27FC236}">
                <a16:creationId xmlns:a16="http://schemas.microsoft.com/office/drawing/2014/main" id="{67C0B0F0-0609-2E51-5ECD-E139F0F500E6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9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7AA0B594-ECE1-62BE-18A2-DE6806D9AA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0000"/>
                </a:schemeClr>
              </a:gs>
              <a:gs pos="0">
                <a:schemeClr val="tx1">
                  <a:alpha val="60000"/>
                </a:schemeClr>
              </a:gs>
              <a:gs pos="0">
                <a:srgbClr val="3E3E3F"/>
              </a:gs>
              <a:gs pos="0">
                <a:srgbClr val="7B7C7E"/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 useBgFill="1">
        <p:nvSpPr>
          <p:cNvPr id="6" name="Dowolny kształt: kształt 5">
            <a:extLst>
              <a:ext uri="{FF2B5EF4-FFF2-40B4-BE49-F238E27FC236}">
                <a16:creationId xmlns:a16="http://schemas.microsoft.com/office/drawing/2014/main" id="{45A0D4FE-0E26-690F-16CC-351C5034D45F}"/>
              </a:ext>
            </a:extLst>
          </p:cNvPr>
          <p:cNvSpPr/>
          <p:nvPr/>
        </p:nvSpPr>
        <p:spPr>
          <a:xfrm rot="8531719">
            <a:off x="6253593" y="-1656414"/>
            <a:ext cx="10643701" cy="10707935"/>
          </a:xfrm>
          <a:custGeom>
            <a:avLst/>
            <a:gdLst>
              <a:gd name="csX0" fmla="*/ 2865783 w 3824034"/>
              <a:gd name="csY0" fmla="*/ 1940908 h 3825766"/>
              <a:gd name="csX1" fmla="*/ 3823545 w 3824034"/>
              <a:gd name="csY1" fmla="*/ 1940908 h 3825766"/>
              <a:gd name="csX2" fmla="*/ 3816183 w 3824034"/>
              <a:gd name="csY2" fmla="*/ 2096396 h 3825766"/>
              <a:gd name="csX3" fmla="*/ 2107570 w 3824034"/>
              <a:gd name="csY3" fmla="*/ 3815890 h 3825766"/>
              <a:gd name="csX4" fmla="*/ 1957708 w 3824034"/>
              <a:gd name="csY4" fmla="*/ 3823458 h 3825766"/>
              <a:gd name="csX5" fmla="*/ 1957708 w 3824034"/>
              <a:gd name="csY5" fmla="*/ 2867017 h 3825766"/>
              <a:gd name="csX6" fmla="*/ 2009781 w 3824034"/>
              <a:gd name="csY6" fmla="*/ 2864387 h 3825766"/>
              <a:gd name="csX7" fmla="*/ 2851319 w 3824034"/>
              <a:gd name="csY7" fmla="*/ 2093940 h 3825766"/>
              <a:gd name="csX8" fmla="*/ 521 w 3824034"/>
              <a:gd name="csY8" fmla="*/ 1940908 h 3825766"/>
              <a:gd name="csX9" fmla="*/ 958197 w 3824034"/>
              <a:gd name="csY9" fmla="*/ 1940908 h 3825766"/>
              <a:gd name="csX10" fmla="*/ 972662 w 3824034"/>
              <a:gd name="csY10" fmla="*/ 2093940 h 3825766"/>
              <a:gd name="csX11" fmla="*/ 1814200 w 3824034"/>
              <a:gd name="csY11" fmla="*/ 2864387 h 3825766"/>
              <a:gd name="csX12" fmla="*/ 1911989 w 3824034"/>
              <a:gd name="csY12" fmla="*/ 2869325 h 3825766"/>
              <a:gd name="csX13" fmla="*/ 1911989 w 3824034"/>
              <a:gd name="csY13" fmla="*/ 3825766 h 3825766"/>
              <a:gd name="csX14" fmla="*/ 8982 w 3824034"/>
              <a:gd name="csY14" fmla="*/ 2108464 h 3825766"/>
              <a:gd name="csX15" fmla="*/ 1957708 w 3824034"/>
              <a:gd name="csY15" fmla="*/ 2309 h 3825766"/>
              <a:gd name="csX16" fmla="*/ 2107570 w 3824034"/>
              <a:gd name="csY16" fmla="*/ 9876 h 3825766"/>
              <a:gd name="csX17" fmla="*/ 3816183 w 3824034"/>
              <a:gd name="csY17" fmla="*/ 1729370 h 3825766"/>
              <a:gd name="csX18" fmla="*/ 3824034 w 3824034"/>
              <a:gd name="csY18" fmla="*/ 1895189 h 3825766"/>
              <a:gd name="csX19" fmla="*/ 2866760 w 3824034"/>
              <a:gd name="csY19" fmla="*/ 1895189 h 3825766"/>
              <a:gd name="csX20" fmla="*/ 2851319 w 3824034"/>
              <a:gd name="csY20" fmla="*/ 1731827 h 3825766"/>
              <a:gd name="csX21" fmla="*/ 2009781 w 3824034"/>
              <a:gd name="csY21" fmla="*/ 961379 h 3825766"/>
              <a:gd name="csX22" fmla="*/ 1957708 w 3824034"/>
              <a:gd name="csY22" fmla="*/ 958750 h 3825766"/>
              <a:gd name="csX23" fmla="*/ 1911989 w 3824034"/>
              <a:gd name="csY23" fmla="*/ 0 h 3825766"/>
              <a:gd name="csX24" fmla="*/ 1911989 w 3824034"/>
              <a:gd name="csY24" fmla="*/ 956441 h 3825766"/>
              <a:gd name="csX25" fmla="*/ 1814200 w 3824034"/>
              <a:gd name="csY25" fmla="*/ 961379 h 3825766"/>
              <a:gd name="csX26" fmla="*/ 972662 w 3824034"/>
              <a:gd name="csY26" fmla="*/ 1731827 h 3825766"/>
              <a:gd name="csX27" fmla="*/ 957221 w 3824034"/>
              <a:gd name="csY27" fmla="*/ 1895189 h 3825766"/>
              <a:gd name="csX28" fmla="*/ 0 w 3824034"/>
              <a:gd name="csY28" fmla="*/ 1895189 h 3825766"/>
              <a:gd name="csX29" fmla="*/ 8982 w 3824034"/>
              <a:gd name="csY29" fmla="*/ 1717302 h 3825766"/>
              <a:gd name="csX30" fmla="*/ 1911989 w 3824034"/>
              <a:gd name="csY30" fmla="*/ 0 h 382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824034" h="3825766">
                <a:moveTo>
                  <a:pt x="2865783" y="1940908"/>
                </a:moveTo>
                <a:lnTo>
                  <a:pt x="3823545" y="1940908"/>
                </a:lnTo>
                <a:lnTo>
                  <a:pt x="3816183" y="2096396"/>
                </a:lnTo>
                <a:cubicBezTo>
                  <a:pt x="3729955" y="3002339"/>
                  <a:pt x="3011867" y="3724054"/>
                  <a:pt x="2107570" y="3815890"/>
                </a:cubicBezTo>
                <a:lnTo>
                  <a:pt x="1957708" y="3823458"/>
                </a:lnTo>
                <a:lnTo>
                  <a:pt x="1957708" y="2867017"/>
                </a:lnTo>
                <a:lnTo>
                  <a:pt x="2009781" y="2864387"/>
                </a:lnTo>
                <a:cubicBezTo>
                  <a:pt x="2431786" y="2821530"/>
                  <a:pt x="2772687" y="2504326"/>
                  <a:pt x="2851319" y="2093940"/>
                </a:cubicBezTo>
                <a:close/>
                <a:moveTo>
                  <a:pt x="521" y="1940908"/>
                </a:moveTo>
                <a:lnTo>
                  <a:pt x="958197" y="1940908"/>
                </a:lnTo>
                <a:lnTo>
                  <a:pt x="972662" y="2093940"/>
                </a:lnTo>
                <a:cubicBezTo>
                  <a:pt x="1051293" y="2504326"/>
                  <a:pt x="1392195" y="2821530"/>
                  <a:pt x="1814200" y="2864387"/>
                </a:cubicBezTo>
                <a:lnTo>
                  <a:pt x="1911989" y="2869325"/>
                </a:lnTo>
                <a:lnTo>
                  <a:pt x="1911989" y="3825766"/>
                </a:lnTo>
                <a:cubicBezTo>
                  <a:pt x="921562" y="3825766"/>
                  <a:pt x="106941" y="3073047"/>
                  <a:pt x="8982" y="2108464"/>
                </a:cubicBezTo>
                <a:close/>
                <a:moveTo>
                  <a:pt x="1957708" y="2309"/>
                </a:moveTo>
                <a:lnTo>
                  <a:pt x="2107570" y="9876"/>
                </a:lnTo>
                <a:cubicBezTo>
                  <a:pt x="3011867" y="101713"/>
                  <a:pt x="3729955" y="823428"/>
                  <a:pt x="3816183" y="1729370"/>
                </a:cubicBezTo>
                <a:lnTo>
                  <a:pt x="3824034" y="1895189"/>
                </a:lnTo>
                <a:lnTo>
                  <a:pt x="2866760" y="1895189"/>
                </a:lnTo>
                <a:lnTo>
                  <a:pt x="2851319" y="1731827"/>
                </a:lnTo>
                <a:cubicBezTo>
                  <a:pt x="2772687" y="1321441"/>
                  <a:pt x="2431786" y="1004236"/>
                  <a:pt x="2009781" y="961379"/>
                </a:cubicBezTo>
                <a:lnTo>
                  <a:pt x="1957708" y="958750"/>
                </a:lnTo>
                <a:close/>
                <a:moveTo>
                  <a:pt x="1911989" y="0"/>
                </a:moveTo>
                <a:lnTo>
                  <a:pt x="1911989" y="956441"/>
                </a:lnTo>
                <a:lnTo>
                  <a:pt x="1814200" y="961379"/>
                </a:lnTo>
                <a:cubicBezTo>
                  <a:pt x="1392195" y="1004236"/>
                  <a:pt x="1051293" y="1321441"/>
                  <a:pt x="972662" y="1731827"/>
                </a:cubicBezTo>
                <a:lnTo>
                  <a:pt x="957221" y="1895189"/>
                </a:lnTo>
                <a:lnTo>
                  <a:pt x="0" y="1895189"/>
                </a:lnTo>
                <a:lnTo>
                  <a:pt x="8982" y="1717302"/>
                </a:lnTo>
                <a:cubicBezTo>
                  <a:pt x="106941" y="752719"/>
                  <a:pt x="921562" y="0"/>
                  <a:pt x="1911989" y="0"/>
                </a:cubicBezTo>
                <a:close/>
              </a:path>
            </a:pathLst>
          </a:custGeom>
          <a:ln>
            <a:noFill/>
          </a:ln>
          <a:effectLst>
            <a:outerShdw blurRad="508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E85DAF4E-E32D-AC06-984E-C18250E1C595}"/>
              </a:ext>
            </a:extLst>
          </p:cNvPr>
          <p:cNvSpPr/>
          <p:nvPr/>
        </p:nvSpPr>
        <p:spPr>
          <a:xfrm>
            <a:off x="640080" y="548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JAK TO DZIAŁA W PRAKTYCE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1665AA2C-D4DD-5ED9-43C5-D235A0D38168}"/>
              </a:ext>
            </a:extLst>
          </p:cNvPr>
          <p:cNvSpPr/>
          <p:nvPr/>
        </p:nvSpPr>
        <p:spPr>
          <a:xfrm>
            <a:off x="640080" y="9144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Lokalnie. I ogólnopolsko.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Jednocześnie.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1421A04A-5748-7E66-F0D8-4DB5CD4A0A2C}"/>
              </a:ext>
            </a:extLst>
          </p:cNvPr>
          <p:cNvSpPr/>
          <p:nvPr/>
        </p:nvSpPr>
        <p:spPr>
          <a:xfrm>
            <a:off x="633480" y="2915228"/>
            <a:ext cx="5120640" cy="2139580"/>
          </a:xfrm>
          <a:prstGeom prst="rect">
            <a:avLst/>
          </a:prstGeom>
          <a:solidFill>
            <a:schemeClr val="accent6">
              <a:lumMod val="75000"/>
              <a:alpha val="55000"/>
            </a:schemeClr>
          </a:solidFill>
          <a:ln/>
        </p:spPr>
        <p:txBody>
          <a:bodyPr/>
          <a:lstStyle/>
          <a:p>
            <a:endParaRPr lang="pl-PL" dirty="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C4B60048-48CF-353A-A366-3F352A615616}"/>
              </a:ext>
            </a:extLst>
          </p:cNvPr>
          <p:cNvSpPr/>
          <p:nvPr/>
        </p:nvSpPr>
        <p:spPr>
          <a:xfrm>
            <a:off x="999240" y="3151049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kern="0" spc="1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LOKALNIE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B4C28819-F53B-986E-D9BE-89E265E1EBB7}"/>
              </a:ext>
            </a:extLst>
          </p:cNvPr>
          <p:cNvSpPr/>
          <p:nvPr/>
        </p:nvSpPr>
        <p:spPr>
          <a:xfrm>
            <a:off x="999240" y="3098108"/>
            <a:ext cx="43891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Twoja stacja rozmawia z kibicami SWOJEGO miasta i SWOJEGO klubu — Pogoń w Szczecinie, Wisła w Krakowie, ŁKS w Łodzi. Konkretna społeczność, konkretne emocje, konkretny ruch na Twojej stacji.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A625FB7A-7664-1BEE-7B44-4D005D927C34}"/>
              </a:ext>
            </a:extLst>
          </p:cNvPr>
          <p:cNvSpPr/>
          <p:nvPr/>
        </p:nvSpPr>
        <p:spPr>
          <a:xfrm>
            <a:off x="762000" y="60807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wybierać. Dostajesz jedno i drugie naraz.</a:t>
            </a:r>
            <a:endParaRPr lang="en-US" sz="1700" dirty="0">
              <a:solidFill>
                <a:srgbClr val="F8B332"/>
              </a:solidFill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D477465D-E76E-B92B-31B2-FE69C35D04E0}"/>
              </a:ext>
            </a:extLst>
          </p:cNvPr>
          <p:cNvSpPr/>
          <p:nvPr/>
        </p:nvSpPr>
        <p:spPr>
          <a:xfrm>
            <a:off x="9716520" y="4563823"/>
            <a:ext cx="3108960" cy="98196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Lokalnie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A1CE156B-8A0D-741D-92D1-0F66F9D4AEDF}"/>
              </a:ext>
            </a:extLst>
          </p:cNvPr>
          <p:cNvSpPr/>
          <p:nvPr/>
        </p:nvSpPr>
        <p:spPr>
          <a:xfrm>
            <a:off x="1779976" y="-7015430"/>
            <a:ext cx="4805527" cy="11932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Medium" pitchFamily="34" charset="-120"/>
              </a:rPr>
              <a:t>I DLATEGO ROBIMY TO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 Medium" pitchFamily="34" charset="-120"/>
              </a:rPr>
              <a:t>RAZEM, A NIE OSOBNO</a:t>
            </a:r>
            <a:endParaRPr lang="en-US" sz="2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25817AF8-EF27-60EA-3A7C-956D02C63E68}"/>
              </a:ext>
            </a:extLst>
          </p:cNvPr>
          <p:cNvSpPr/>
          <p:nvPr/>
        </p:nvSpPr>
        <p:spPr>
          <a:xfrm>
            <a:off x="9473255" y="-5230670"/>
            <a:ext cx="3108960" cy="3200400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Jedna stacja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sama tego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4600"/>
              </a:lnSpc>
              <a:buNone/>
            </a:pPr>
            <a:r>
              <a:rPr lang="en-US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nie zrobi.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C0A45CCB-21BA-85D0-22D6-49AC63515FE3}"/>
              </a:ext>
            </a:extLst>
          </p:cNvPr>
          <p:cNvSpPr/>
          <p:nvPr/>
        </p:nvSpPr>
        <p:spPr>
          <a:xfrm>
            <a:off x="687329" y="-5160037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E2CE6FA9-2F27-2C99-3000-9CCC48A4BF1A}"/>
              </a:ext>
            </a:extLst>
          </p:cNvPr>
          <p:cNvSpPr/>
          <p:nvPr/>
        </p:nvSpPr>
        <p:spPr>
          <a:xfrm>
            <a:off x="979937" y="-5306341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wykupi ekspozycji na stadionie Ekstraklasy</a:t>
            </a:r>
            <a:endParaRPr lang="en-US" sz="1700" dirty="0"/>
          </a:p>
        </p:txBody>
      </p:sp>
      <p:sp>
        <p:nvSpPr>
          <p:cNvPr id="34" name="Shape 6">
            <a:extLst>
              <a:ext uri="{FF2B5EF4-FFF2-40B4-BE49-F238E27FC236}">
                <a16:creationId xmlns:a16="http://schemas.microsoft.com/office/drawing/2014/main" id="{4170F3B9-5005-CB76-4336-08E9389EBA0B}"/>
              </a:ext>
            </a:extLst>
          </p:cNvPr>
          <p:cNvSpPr/>
          <p:nvPr/>
        </p:nvSpPr>
        <p:spPr>
          <a:xfrm>
            <a:off x="687329" y="-4108477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36" name="Text 7">
            <a:extLst>
              <a:ext uri="{FF2B5EF4-FFF2-40B4-BE49-F238E27FC236}">
                <a16:creationId xmlns:a16="http://schemas.microsoft.com/office/drawing/2014/main" id="{42E9FE39-B0CF-0BBE-333E-307804D0ACEF}"/>
              </a:ext>
            </a:extLst>
          </p:cNvPr>
          <p:cNvSpPr/>
          <p:nvPr/>
        </p:nvSpPr>
        <p:spPr>
          <a:xfrm>
            <a:off x="979937" y="-4254781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dotrze do dziesiątek tysięcy kibiców jednym kliknięciem</a:t>
            </a:r>
            <a:endParaRPr lang="en-US" sz="1700" dirty="0"/>
          </a:p>
        </p:txBody>
      </p:sp>
      <p:sp>
        <p:nvSpPr>
          <p:cNvPr id="38" name="Shape 8">
            <a:extLst>
              <a:ext uri="{FF2B5EF4-FFF2-40B4-BE49-F238E27FC236}">
                <a16:creationId xmlns:a16="http://schemas.microsoft.com/office/drawing/2014/main" id="{A55BB769-0794-4056-177E-28E5D00F495A}"/>
              </a:ext>
            </a:extLst>
          </p:cNvPr>
          <p:cNvSpPr/>
          <p:nvPr/>
        </p:nvSpPr>
        <p:spPr>
          <a:xfrm>
            <a:off x="687329" y="-3056917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40" name="Shape 10">
            <a:extLst>
              <a:ext uri="{FF2B5EF4-FFF2-40B4-BE49-F238E27FC236}">
                <a16:creationId xmlns:a16="http://schemas.microsoft.com/office/drawing/2014/main" id="{5AEDFFB4-4260-D969-B44C-2958579B6B83}"/>
              </a:ext>
            </a:extLst>
          </p:cNvPr>
          <p:cNvSpPr/>
          <p:nvPr/>
        </p:nvSpPr>
        <p:spPr>
          <a:xfrm>
            <a:off x="687329" y="-2005357"/>
            <a:ext cx="109728" cy="109728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42" name="Text 11">
            <a:extLst>
              <a:ext uri="{FF2B5EF4-FFF2-40B4-BE49-F238E27FC236}">
                <a16:creationId xmlns:a16="http://schemas.microsoft.com/office/drawing/2014/main" id="{8502F849-7581-3346-3EDE-0CC8AEED93B9}"/>
              </a:ext>
            </a:extLst>
          </p:cNvPr>
          <p:cNvSpPr/>
          <p:nvPr/>
        </p:nvSpPr>
        <p:spPr>
          <a:xfrm>
            <a:off x="979937" y="-2151661"/>
            <a:ext cx="5468112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7F5F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pojawi się w transmisji Canal+ Sport</a:t>
            </a:r>
            <a:endParaRPr lang="en-US" sz="1700" dirty="0"/>
          </a:p>
        </p:txBody>
      </p:sp>
      <p:sp>
        <p:nvSpPr>
          <p:cNvPr id="44" name="Text 12">
            <a:extLst>
              <a:ext uri="{FF2B5EF4-FFF2-40B4-BE49-F238E27FC236}">
                <a16:creationId xmlns:a16="http://schemas.microsoft.com/office/drawing/2014/main" id="{D55C62AD-9AA9-54D2-DEBE-7DD526618FBE}"/>
              </a:ext>
            </a:extLst>
          </p:cNvPr>
          <p:cNvSpPr/>
          <p:nvPr/>
        </p:nvSpPr>
        <p:spPr>
          <a:xfrm>
            <a:off x="742193" y="-1348667"/>
            <a:ext cx="5760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Ale AVIA jako sieć — może wszystko powyższe.</a:t>
            </a:r>
            <a:endParaRPr lang="en-US" sz="2000" dirty="0"/>
          </a:p>
        </p:txBody>
      </p:sp>
      <p:sp>
        <p:nvSpPr>
          <p:cNvPr id="46" name="Text 0">
            <a:extLst>
              <a:ext uri="{FF2B5EF4-FFF2-40B4-BE49-F238E27FC236}">
                <a16:creationId xmlns:a16="http://schemas.microsoft.com/office/drawing/2014/main" id="{DD6A9BDC-50CF-2C3B-123E-5BD630ECAD03}"/>
              </a:ext>
            </a:extLst>
          </p:cNvPr>
          <p:cNvSpPr/>
          <p:nvPr/>
        </p:nvSpPr>
        <p:spPr>
          <a:xfrm>
            <a:off x="633480" y="766133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JAK TO DZIAŁA W PRAKTYCE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8" name="Text 1">
            <a:extLst>
              <a:ext uri="{FF2B5EF4-FFF2-40B4-BE49-F238E27FC236}">
                <a16:creationId xmlns:a16="http://schemas.microsoft.com/office/drawing/2014/main" id="{E5A59792-CDCA-CDEF-436A-1AE57EBC4549}"/>
              </a:ext>
            </a:extLst>
          </p:cNvPr>
          <p:cNvSpPr/>
          <p:nvPr/>
        </p:nvSpPr>
        <p:spPr>
          <a:xfrm>
            <a:off x="633480" y="8027092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Lokalnie. I ogólnopolsko.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Jednocześnie.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0" name="Shape 5">
            <a:extLst>
              <a:ext uri="{FF2B5EF4-FFF2-40B4-BE49-F238E27FC236}">
                <a16:creationId xmlns:a16="http://schemas.microsoft.com/office/drawing/2014/main" id="{25A479B4-DB5E-601F-01F1-BB94352B61D6}"/>
              </a:ext>
            </a:extLst>
          </p:cNvPr>
          <p:cNvSpPr/>
          <p:nvPr/>
        </p:nvSpPr>
        <p:spPr>
          <a:xfrm>
            <a:off x="403144" y="11159201"/>
            <a:ext cx="5486400" cy="2111801"/>
          </a:xfrm>
          <a:prstGeom prst="rect">
            <a:avLst/>
          </a:prstGeom>
          <a:solidFill>
            <a:srgbClr val="2E5A56">
              <a:alpha val="46000"/>
            </a:srgbClr>
          </a:solidFill>
          <a:ln/>
        </p:spPr>
      </p:sp>
      <p:sp>
        <p:nvSpPr>
          <p:cNvPr id="52" name="Text 6">
            <a:extLst>
              <a:ext uri="{FF2B5EF4-FFF2-40B4-BE49-F238E27FC236}">
                <a16:creationId xmlns:a16="http://schemas.microsoft.com/office/drawing/2014/main" id="{3D48C20B-097E-73D4-CB74-D1FC3B01FB46}"/>
              </a:ext>
            </a:extLst>
          </p:cNvPr>
          <p:cNvSpPr/>
          <p:nvPr/>
        </p:nvSpPr>
        <p:spPr>
          <a:xfrm>
            <a:off x="768904" y="114103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OGÓLNOPOLSKO</a:t>
            </a:r>
            <a:endParaRPr lang="en-US" sz="1600" dirty="0"/>
          </a:p>
        </p:txBody>
      </p:sp>
      <p:sp>
        <p:nvSpPr>
          <p:cNvPr id="54" name="Text 7">
            <a:extLst>
              <a:ext uri="{FF2B5EF4-FFF2-40B4-BE49-F238E27FC236}">
                <a16:creationId xmlns:a16="http://schemas.microsoft.com/office/drawing/2014/main" id="{81A73F78-3E45-AB21-0A6C-9B14B01C1208}"/>
              </a:ext>
            </a:extLst>
          </p:cNvPr>
          <p:cNvSpPr/>
          <p:nvPr/>
        </p:nvSpPr>
        <p:spPr>
          <a:xfrm>
            <a:off x="768904" y="11296361"/>
            <a:ext cx="47548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Ale te same działania — w czterech miastach naraz — budują jedną, spójną, ogólnopolską rozpoznawalność marki AVIA. Kibic w Szczecinie i kibic w Bielsku-Białej widzą tę samą markę, w tym samym momencie.</a:t>
            </a:r>
            <a:endParaRPr lang="en-US" sz="1400" dirty="0"/>
          </a:p>
        </p:txBody>
      </p:sp>
      <p:sp>
        <p:nvSpPr>
          <p:cNvPr id="56" name="Text 8">
            <a:extLst>
              <a:ext uri="{FF2B5EF4-FFF2-40B4-BE49-F238E27FC236}">
                <a16:creationId xmlns:a16="http://schemas.microsoft.com/office/drawing/2014/main" id="{1DE93970-CD08-CB28-72BE-8E303F630B7F}"/>
              </a:ext>
            </a:extLst>
          </p:cNvPr>
          <p:cNvSpPr/>
          <p:nvPr/>
        </p:nvSpPr>
        <p:spPr>
          <a:xfrm>
            <a:off x="633480" y="13376332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wybierać. Dostajesz jedno i drugie naraz.</a:t>
            </a:r>
            <a:endParaRPr lang="en-US" sz="1700" dirty="0">
              <a:solidFill>
                <a:srgbClr val="F8B332"/>
              </a:solidFill>
            </a:endParaRPr>
          </a:p>
        </p:txBody>
      </p:sp>
      <p:sp>
        <p:nvSpPr>
          <p:cNvPr id="58" name="Text 3">
            <a:extLst>
              <a:ext uri="{FF2B5EF4-FFF2-40B4-BE49-F238E27FC236}">
                <a16:creationId xmlns:a16="http://schemas.microsoft.com/office/drawing/2014/main" id="{60AD6AA7-069F-80CA-4C39-3C259BAA3018}"/>
              </a:ext>
            </a:extLst>
          </p:cNvPr>
          <p:cNvSpPr/>
          <p:nvPr/>
        </p:nvSpPr>
        <p:spPr>
          <a:xfrm>
            <a:off x="9912186" y="11491738"/>
            <a:ext cx="2473788" cy="152597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OGOLNO</a:t>
            </a:r>
          </a:p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POLSKO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6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9432">
        <p159:morph option="byObject"/>
      </p:transition>
    </mc:Choice>
    <mc:Fallback xmlns="">
      <p:transition spd="slow" advTm="79432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6C4A51F4-8936-7344-B5E2-DAB8F763B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6C358218-59C0-E6BC-7AAD-E33F41D6FA50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10</a:t>
            </a:fld>
            <a:endParaRPr/>
          </a:p>
        </p:txBody>
      </p:sp>
      <p:sp>
        <p:nvSpPr>
          <p:cNvPr id="183" name="Google Shape;183;p28">
            <a:extLst>
              <a:ext uri="{FF2B5EF4-FFF2-40B4-BE49-F238E27FC236}">
                <a16:creationId xmlns:a16="http://schemas.microsoft.com/office/drawing/2014/main" id="{CA07D7FB-8D32-672C-14D3-D537707EF858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10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172C3D30-8388-1672-5525-2B95D0D833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0000"/>
                </a:schemeClr>
              </a:gs>
              <a:gs pos="0">
                <a:schemeClr val="tx1">
                  <a:alpha val="60000"/>
                </a:schemeClr>
              </a:gs>
              <a:gs pos="0">
                <a:srgbClr val="3E3E3F"/>
              </a:gs>
              <a:gs pos="0">
                <a:srgbClr val="7B7C7E"/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 useBgFill="1">
        <p:nvSpPr>
          <p:cNvPr id="6" name="Dowolny kształt: kształt 5">
            <a:extLst>
              <a:ext uri="{FF2B5EF4-FFF2-40B4-BE49-F238E27FC236}">
                <a16:creationId xmlns:a16="http://schemas.microsoft.com/office/drawing/2014/main" id="{97588E8B-B851-937F-22E9-5487B19ADA6B}"/>
              </a:ext>
            </a:extLst>
          </p:cNvPr>
          <p:cNvSpPr/>
          <p:nvPr/>
        </p:nvSpPr>
        <p:spPr>
          <a:xfrm rot="13795403">
            <a:off x="6253593" y="-1656414"/>
            <a:ext cx="10643701" cy="10707935"/>
          </a:xfrm>
          <a:custGeom>
            <a:avLst/>
            <a:gdLst>
              <a:gd name="csX0" fmla="*/ 2865783 w 3824034"/>
              <a:gd name="csY0" fmla="*/ 1940908 h 3825766"/>
              <a:gd name="csX1" fmla="*/ 3823545 w 3824034"/>
              <a:gd name="csY1" fmla="*/ 1940908 h 3825766"/>
              <a:gd name="csX2" fmla="*/ 3816183 w 3824034"/>
              <a:gd name="csY2" fmla="*/ 2096396 h 3825766"/>
              <a:gd name="csX3" fmla="*/ 2107570 w 3824034"/>
              <a:gd name="csY3" fmla="*/ 3815890 h 3825766"/>
              <a:gd name="csX4" fmla="*/ 1957708 w 3824034"/>
              <a:gd name="csY4" fmla="*/ 3823458 h 3825766"/>
              <a:gd name="csX5" fmla="*/ 1957708 w 3824034"/>
              <a:gd name="csY5" fmla="*/ 2867017 h 3825766"/>
              <a:gd name="csX6" fmla="*/ 2009781 w 3824034"/>
              <a:gd name="csY6" fmla="*/ 2864387 h 3825766"/>
              <a:gd name="csX7" fmla="*/ 2851319 w 3824034"/>
              <a:gd name="csY7" fmla="*/ 2093940 h 3825766"/>
              <a:gd name="csX8" fmla="*/ 521 w 3824034"/>
              <a:gd name="csY8" fmla="*/ 1940908 h 3825766"/>
              <a:gd name="csX9" fmla="*/ 958197 w 3824034"/>
              <a:gd name="csY9" fmla="*/ 1940908 h 3825766"/>
              <a:gd name="csX10" fmla="*/ 972662 w 3824034"/>
              <a:gd name="csY10" fmla="*/ 2093940 h 3825766"/>
              <a:gd name="csX11" fmla="*/ 1814200 w 3824034"/>
              <a:gd name="csY11" fmla="*/ 2864387 h 3825766"/>
              <a:gd name="csX12" fmla="*/ 1911989 w 3824034"/>
              <a:gd name="csY12" fmla="*/ 2869325 h 3825766"/>
              <a:gd name="csX13" fmla="*/ 1911989 w 3824034"/>
              <a:gd name="csY13" fmla="*/ 3825766 h 3825766"/>
              <a:gd name="csX14" fmla="*/ 8982 w 3824034"/>
              <a:gd name="csY14" fmla="*/ 2108464 h 3825766"/>
              <a:gd name="csX15" fmla="*/ 1957708 w 3824034"/>
              <a:gd name="csY15" fmla="*/ 2309 h 3825766"/>
              <a:gd name="csX16" fmla="*/ 2107570 w 3824034"/>
              <a:gd name="csY16" fmla="*/ 9876 h 3825766"/>
              <a:gd name="csX17" fmla="*/ 3816183 w 3824034"/>
              <a:gd name="csY17" fmla="*/ 1729370 h 3825766"/>
              <a:gd name="csX18" fmla="*/ 3824034 w 3824034"/>
              <a:gd name="csY18" fmla="*/ 1895189 h 3825766"/>
              <a:gd name="csX19" fmla="*/ 2866760 w 3824034"/>
              <a:gd name="csY19" fmla="*/ 1895189 h 3825766"/>
              <a:gd name="csX20" fmla="*/ 2851319 w 3824034"/>
              <a:gd name="csY20" fmla="*/ 1731827 h 3825766"/>
              <a:gd name="csX21" fmla="*/ 2009781 w 3824034"/>
              <a:gd name="csY21" fmla="*/ 961379 h 3825766"/>
              <a:gd name="csX22" fmla="*/ 1957708 w 3824034"/>
              <a:gd name="csY22" fmla="*/ 958750 h 3825766"/>
              <a:gd name="csX23" fmla="*/ 1911989 w 3824034"/>
              <a:gd name="csY23" fmla="*/ 0 h 3825766"/>
              <a:gd name="csX24" fmla="*/ 1911989 w 3824034"/>
              <a:gd name="csY24" fmla="*/ 956441 h 3825766"/>
              <a:gd name="csX25" fmla="*/ 1814200 w 3824034"/>
              <a:gd name="csY25" fmla="*/ 961379 h 3825766"/>
              <a:gd name="csX26" fmla="*/ 972662 w 3824034"/>
              <a:gd name="csY26" fmla="*/ 1731827 h 3825766"/>
              <a:gd name="csX27" fmla="*/ 957221 w 3824034"/>
              <a:gd name="csY27" fmla="*/ 1895189 h 3825766"/>
              <a:gd name="csX28" fmla="*/ 0 w 3824034"/>
              <a:gd name="csY28" fmla="*/ 1895189 h 3825766"/>
              <a:gd name="csX29" fmla="*/ 8982 w 3824034"/>
              <a:gd name="csY29" fmla="*/ 1717302 h 3825766"/>
              <a:gd name="csX30" fmla="*/ 1911989 w 3824034"/>
              <a:gd name="csY30" fmla="*/ 0 h 382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824034" h="3825766">
                <a:moveTo>
                  <a:pt x="2865783" y="1940908"/>
                </a:moveTo>
                <a:lnTo>
                  <a:pt x="3823545" y="1940908"/>
                </a:lnTo>
                <a:lnTo>
                  <a:pt x="3816183" y="2096396"/>
                </a:lnTo>
                <a:cubicBezTo>
                  <a:pt x="3729955" y="3002339"/>
                  <a:pt x="3011867" y="3724054"/>
                  <a:pt x="2107570" y="3815890"/>
                </a:cubicBezTo>
                <a:lnTo>
                  <a:pt x="1957708" y="3823458"/>
                </a:lnTo>
                <a:lnTo>
                  <a:pt x="1957708" y="2867017"/>
                </a:lnTo>
                <a:lnTo>
                  <a:pt x="2009781" y="2864387"/>
                </a:lnTo>
                <a:cubicBezTo>
                  <a:pt x="2431786" y="2821530"/>
                  <a:pt x="2772687" y="2504326"/>
                  <a:pt x="2851319" y="2093940"/>
                </a:cubicBezTo>
                <a:close/>
                <a:moveTo>
                  <a:pt x="521" y="1940908"/>
                </a:moveTo>
                <a:lnTo>
                  <a:pt x="958197" y="1940908"/>
                </a:lnTo>
                <a:lnTo>
                  <a:pt x="972662" y="2093940"/>
                </a:lnTo>
                <a:cubicBezTo>
                  <a:pt x="1051293" y="2504326"/>
                  <a:pt x="1392195" y="2821530"/>
                  <a:pt x="1814200" y="2864387"/>
                </a:cubicBezTo>
                <a:lnTo>
                  <a:pt x="1911989" y="2869325"/>
                </a:lnTo>
                <a:lnTo>
                  <a:pt x="1911989" y="3825766"/>
                </a:lnTo>
                <a:cubicBezTo>
                  <a:pt x="921562" y="3825766"/>
                  <a:pt x="106941" y="3073047"/>
                  <a:pt x="8982" y="2108464"/>
                </a:cubicBezTo>
                <a:close/>
                <a:moveTo>
                  <a:pt x="1957708" y="2309"/>
                </a:moveTo>
                <a:lnTo>
                  <a:pt x="2107570" y="9876"/>
                </a:lnTo>
                <a:cubicBezTo>
                  <a:pt x="3011867" y="101713"/>
                  <a:pt x="3729955" y="823428"/>
                  <a:pt x="3816183" y="1729370"/>
                </a:cubicBezTo>
                <a:lnTo>
                  <a:pt x="3824034" y="1895189"/>
                </a:lnTo>
                <a:lnTo>
                  <a:pt x="2866760" y="1895189"/>
                </a:lnTo>
                <a:lnTo>
                  <a:pt x="2851319" y="1731827"/>
                </a:lnTo>
                <a:cubicBezTo>
                  <a:pt x="2772687" y="1321441"/>
                  <a:pt x="2431786" y="1004236"/>
                  <a:pt x="2009781" y="961379"/>
                </a:cubicBezTo>
                <a:lnTo>
                  <a:pt x="1957708" y="958750"/>
                </a:lnTo>
                <a:close/>
                <a:moveTo>
                  <a:pt x="1911989" y="0"/>
                </a:moveTo>
                <a:lnTo>
                  <a:pt x="1911989" y="956441"/>
                </a:lnTo>
                <a:lnTo>
                  <a:pt x="1814200" y="961379"/>
                </a:lnTo>
                <a:cubicBezTo>
                  <a:pt x="1392195" y="1004236"/>
                  <a:pt x="1051293" y="1321441"/>
                  <a:pt x="972662" y="1731827"/>
                </a:cubicBezTo>
                <a:lnTo>
                  <a:pt x="957221" y="1895189"/>
                </a:lnTo>
                <a:lnTo>
                  <a:pt x="0" y="1895189"/>
                </a:lnTo>
                <a:lnTo>
                  <a:pt x="8982" y="1717302"/>
                </a:lnTo>
                <a:cubicBezTo>
                  <a:pt x="106941" y="752719"/>
                  <a:pt x="921562" y="0"/>
                  <a:pt x="1911989" y="0"/>
                </a:cubicBezTo>
                <a:close/>
              </a:path>
            </a:pathLst>
          </a:custGeom>
          <a:ln>
            <a:noFill/>
          </a:ln>
          <a:effectLst>
            <a:outerShdw blurRad="508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31DBC060-6B5D-3F28-B60C-201894BD2FAF}"/>
              </a:ext>
            </a:extLst>
          </p:cNvPr>
          <p:cNvSpPr/>
          <p:nvPr/>
        </p:nvSpPr>
        <p:spPr>
          <a:xfrm>
            <a:off x="640080" y="548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JAK TO DZIAŁA W PRAKTYCE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832B133C-D7BC-F2F9-65C3-A85FF59A8DD4}"/>
              </a:ext>
            </a:extLst>
          </p:cNvPr>
          <p:cNvSpPr/>
          <p:nvPr/>
        </p:nvSpPr>
        <p:spPr>
          <a:xfrm>
            <a:off x="640080" y="9144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Lokalnie. I ogólnopolsko.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Jednocześnie.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E484BF7F-0C1D-FEF7-9DC8-083DB2F00C2B}"/>
              </a:ext>
            </a:extLst>
          </p:cNvPr>
          <p:cNvSpPr/>
          <p:nvPr/>
        </p:nvSpPr>
        <p:spPr>
          <a:xfrm>
            <a:off x="409744" y="4046509"/>
            <a:ext cx="5486400" cy="2111801"/>
          </a:xfrm>
          <a:prstGeom prst="rect">
            <a:avLst/>
          </a:prstGeom>
          <a:solidFill>
            <a:srgbClr val="2E5A56">
              <a:alpha val="46000"/>
            </a:srgbClr>
          </a:solidFill>
          <a:ln/>
        </p:spPr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1D0285A6-1A7C-2A2A-1BF6-3671142F6D01}"/>
              </a:ext>
            </a:extLst>
          </p:cNvPr>
          <p:cNvSpPr/>
          <p:nvPr/>
        </p:nvSpPr>
        <p:spPr>
          <a:xfrm>
            <a:off x="775504" y="429768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OGÓLNOPOLSKO</a:t>
            </a:r>
            <a:endParaRPr lang="en-US" sz="1600" dirty="0"/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BA314DB7-7E17-4813-46E1-E3AFA1CD2C3C}"/>
              </a:ext>
            </a:extLst>
          </p:cNvPr>
          <p:cNvSpPr/>
          <p:nvPr/>
        </p:nvSpPr>
        <p:spPr>
          <a:xfrm>
            <a:off x="775504" y="4183669"/>
            <a:ext cx="47548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Ale te same działania — w czterech miastach naraz — budują jedną, spójną, ogólnopolską rozpoznawalność marki AVIA. Kibic w Szczecinie i kibic w Bielsku-Białej widzą tę samą markę, w tym samym momencie.</a:t>
            </a:r>
            <a:endParaRPr lang="en-US" sz="1400" dirty="0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BE886396-FB0D-C072-FE31-8BFA2BCB1825}"/>
              </a:ext>
            </a:extLst>
          </p:cNvPr>
          <p:cNvSpPr/>
          <p:nvPr/>
        </p:nvSpPr>
        <p:spPr>
          <a:xfrm>
            <a:off x="640080" y="62636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wybierać. Dostajesz jedno i drugie naraz.</a:t>
            </a:r>
            <a:endParaRPr lang="en-US" sz="1700" dirty="0">
              <a:solidFill>
                <a:srgbClr val="F8B332"/>
              </a:solidFill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0D760548-EDBD-6076-741D-EC612BCFBEAA}"/>
              </a:ext>
            </a:extLst>
          </p:cNvPr>
          <p:cNvSpPr/>
          <p:nvPr/>
        </p:nvSpPr>
        <p:spPr>
          <a:xfrm>
            <a:off x="9918786" y="4379046"/>
            <a:ext cx="2473788" cy="152597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OGOLNO</a:t>
            </a:r>
          </a:p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POLSKO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4CBA14AB-6F6A-04BC-52C7-4FC4EC4B41E9}"/>
              </a:ext>
            </a:extLst>
          </p:cNvPr>
          <p:cNvSpPr/>
          <p:nvPr/>
        </p:nvSpPr>
        <p:spPr>
          <a:xfrm>
            <a:off x="207174" y="-687459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JAK TO DZIAŁA W PRAKTYCE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4121F41A-8341-14F1-D797-24F90359109D}"/>
              </a:ext>
            </a:extLst>
          </p:cNvPr>
          <p:cNvSpPr/>
          <p:nvPr/>
        </p:nvSpPr>
        <p:spPr>
          <a:xfrm>
            <a:off x="207174" y="-650883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Lokalnie. I ogólnopolsko.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Jednocześnie.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4E7F5713-1D97-CDA4-90AD-3E71A7A12A8D}"/>
              </a:ext>
            </a:extLst>
          </p:cNvPr>
          <p:cNvSpPr/>
          <p:nvPr/>
        </p:nvSpPr>
        <p:spPr>
          <a:xfrm>
            <a:off x="200574" y="-4508002"/>
            <a:ext cx="5120640" cy="2139580"/>
          </a:xfrm>
          <a:prstGeom prst="rect">
            <a:avLst/>
          </a:prstGeom>
          <a:solidFill>
            <a:schemeClr val="accent6">
              <a:lumMod val="75000"/>
              <a:alpha val="55000"/>
            </a:schemeClr>
          </a:solidFill>
          <a:ln/>
        </p:spPr>
        <p:txBody>
          <a:bodyPr/>
          <a:lstStyle/>
          <a:p>
            <a:endParaRPr lang="pl-PL" dirty="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575A5EFD-B803-1258-B83F-CCA683AFA216}"/>
              </a:ext>
            </a:extLst>
          </p:cNvPr>
          <p:cNvSpPr/>
          <p:nvPr/>
        </p:nvSpPr>
        <p:spPr>
          <a:xfrm>
            <a:off x="566334" y="-4272181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kern="0" spc="1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LOKALNIE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3DC277D9-03DE-B324-3F22-BBBA462B43E6}"/>
              </a:ext>
            </a:extLst>
          </p:cNvPr>
          <p:cNvSpPr/>
          <p:nvPr/>
        </p:nvSpPr>
        <p:spPr>
          <a:xfrm>
            <a:off x="566334" y="-4325122"/>
            <a:ext cx="43891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Twoja stacja rozmawia z kibicami SWOJEGO miasta i SWOJEGO klubu — Pogoń w Szczecinie, Wisła w Krakowie, ŁKS w Łodzi. Konkretna społeczność, konkretne emocje, konkretny ruch na Twojej stacji.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ABA3BEFA-5F02-415C-993F-04CBC2A476BB}"/>
              </a:ext>
            </a:extLst>
          </p:cNvPr>
          <p:cNvSpPr/>
          <p:nvPr/>
        </p:nvSpPr>
        <p:spPr>
          <a:xfrm>
            <a:off x="329094" y="-134247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wybierać. Dostajesz jedno i drugie naraz.</a:t>
            </a:r>
            <a:endParaRPr lang="en-US" sz="1700" dirty="0">
              <a:solidFill>
                <a:srgbClr val="F8B332"/>
              </a:solidFill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C7BB5280-D7D5-AD09-6774-DBADFEC2BB22}"/>
              </a:ext>
            </a:extLst>
          </p:cNvPr>
          <p:cNvSpPr/>
          <p:nvPr/>
        </p:nvSpPr>
        <p:spPr>
          <a:xfrm>
            <a:off x="9283614" y="-2859407"/>
            <a:ext cx="3108960" cy="98196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Lokalnie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0" name="Text 0">
            <a:extLst>
              <a:ext uri="{FF2B5EF4-FFF2-40B4-BE49-F238E27FC236}">
                <a16:creationId xmlns:a16="http://schemas.microsoft.com/office/drawing/2014/main" id="{B2FD0AF7-11CF-3DA3-29FA-5173B922BC07}"/>
              </a:ext>
            </a:extLst>
          </p:cNvPr>
          <p:cNvSpPr/>
          <p:nvPr/>
        </p:nvSpPr>
        <p:spPr>
          <a:xfrm>
            <a:off x="693481" y="731581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2" name="Text 1">
            <a:extLst>
              <a:ext uri="{FF2B5EF4-FFF2-40B4-BE49-F238E27FC236}">
                <a16:creationId xmlns:a16="http://schemas.microsoft.com/office/drawing/2014/main" id="{6E76605B-E4F2-6602-78F2-55ACA497C6AE}"/>
              </a:ext>
            </a:extLst>
          </p:cNvPr>
          <p:cNvSpPr/>
          <p:nvPr/>
        </p:nvSpPr>
        <p:spPr>
          <a:xfrm>
            <a:off x="693481" y="7544418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 zrobiliśmy dla AVII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54" name="Text 2">
            <a:extLst>
              <a:ext uri="{FF2B5EF4-FFF2-40B4-BE49-F238E27FC236}">
                <a16:creationId xmlns:a16="http://schemas.microsoft.com/office/drawing/2014/main" id="{E537B4D1-0B04-C342-AF2D-F3D60A15171B}"/>
              </a:ext>
            </a:extLst>
          </p:cNvPr>
          <p:cNvSpPr/>
          <p:nvPr/>
        </p:nvSpPr>
        <p:spPr>
          <a:xfrm>
            <a:off x="693481" y="8230218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56" name="Shape 3">
            <a:extLst>
              <a:ext uri="{FF2B5EF4-FFF2-40B4-BE49-F238E27FC236}">
                <a16:creationId xmlns:a16="http://schemas.microsoft.com/office/drawing/2014/main" id="{6BD7E69B-337C-16EF-5A52-E5D15EA021F1}"/>
              </a:ext>
            </a:extLst>
          </p:cNvPr>
          <p:cNvSpPr/>
          <p:nvPr/>
        </p:nvSpPr>
        <p:spPr>
          <a:xfrm>
            <a:off x="2914079" y="9639231"/>
            <a:ext cx="2606040" cy="2936989"/>
          </a:xfrm>
          <a:prstGeom prst="rect">
            <a:avLst/>
          </a:prstGeom>
          <a:solidFill>
            <a:srgbClr val="2E5A56">
              <a:alpha val="91000"/>
            </a:srgbClr>
          </a:solidFill>
          <a:ln/>
        </p:spPr>
      </p:sp>
      <p:sp>
        <p:nvSpPr>
          <p:cNvPr id="58" name="Text 4">
            <a:extLst>
              <a:ext uri="{FF2B5EF4-FFF2-40B4-BE49-F238E27FC236}">
                <a16:creationId xmlns:a16="http://schemas.microsoft.com/office/drawing/2014/main" id="{D6AC5853-9D59-7580-DDD4-61621AED8778}"/>
              </a:ext>
            </a:extLst>
          </p:cNvPr>
          <p:cNvSpPr/>
          <p:nvPr/>
        </p:nvSpPr>
        <p:spPr>
          <a:xfrm>
            <a:off x="3445517" y="10340513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PKO EKSTRAKLASA</a:t>
            </a:r>
            <a:endParaRPr lang="en-US" sz="1100" dirty="0"/>
          </a:p>
        </p:txBody>
      </p:sp>
      <p:sp>
        <p:nvSpPr>
          <p:cNvPr id="60" name="Shape 6">
            <a:extLst>
              <a:ext uri="{FF2B5EF4-FFF2-40B4-BE49-F238E27FC236}">
                <a16:creationId xmlns:a16="http://schemas.microsoft.com/office/drawing/2014/main" id="{B50A8F45-7250-FBE2-D3FE-03B99247A1A5}"/>
              </a:ext>
            </a:extLst>
          </p:cNvPr>
          <p:cNvSpPr/>
          <p:nvPr/>
        </p:nvSpPr>
        <p:spPr>
          <a:xfrm>
            <a:off x="3142679" y="11361308"/>
            <a:ext cx="2148840" cy="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62" name="Text 7">
            <a:extLst>
              <a:ext uri="{FF2B5EF4-FFF2-40B4-BE49-F238E27FC236}">
                <a16:creationId xmlns:a16="http://schemas.microsoft.com/office/drawing/2014/main" id="{8D2068A5-FFCE-2DDC-21EE-0134EE394D64}"/>
              </a:ext>
            </a:extLst>
          </p:cNvPr>
          <p:cNvSpPr/>
          <p:nvPr/>
        </p:nvSpPr>
        <p:spPr>
          <a:xfrm>
            <a:off x="3172374" y="11544189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F7F5F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128" name="Text 8">
            <a:extLst>
              <a:ext uri="{FF2B5EF4-FFF2-40B4-BE49-F238E27FC236}">
                <a16:creationId xmlns:a16="http://schemas.microsoft.com/office/drawing/2014/main" id="{A1CAB837-CF2F-9412-22BC-0C1C575B1338}"/>
              </a:ext>
            </a:extLst>
          </p:cNvPr>
          <p:cNvSpPr/>
          <p:nvPr/>
        </p:nvSpPr>
        <p:spPr>
          <a:xfrm>
            <a:off x="3172374" y="11818509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20 867 kibiców</a:t>
            </a:r>
            <a:endParaRPr lang="en-US" sz="1500" dirty="0"/>
          </a:p>
        </p:txBody>
      </p:sp>
      <p:pic>
        <p:nvPicPr>
          <p:cNvPr id="130" name="Obraz 129">
            <a:extLst>
              <a:ext uri="{FF2B5EF4-FFF2-40B4-BE49-F238E27FC236}">
                <a16:creationId xmlns:a16="http://schemas.microsoft.com/office/drawing/2014/main" id="{820DDA0E-5F2F-3382-FC08-8F199CACC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689" y="9617095"/>
            <a:ext cx="2724820" cy="776516"/>
          </a:xfrm>
          <a:prstGeom prst="rect">
            <a:avLst/>
          </a:prstGeom>
        </p:spPr>
      </p:pic>
      <p:pic>
        <p:nvPicPr>
          <p:cNvPr id="132" name="Obraz 131">
            <a:extLst>
              <a:ext uri="{FF2B5EF4-FFF2-40B4-BE49-F238E27FC236}">
                <a16:creationId xmlns:a16="http://schemas.microsoft.com/office/drawing/2014/main" id="{B97D2BF5-AEAA-B32B-4D06-81D9E1C6F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764" y="9881092"/>
            <a:ext cx="1673004" cy="270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74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3333">
        <p159:morph option="byObject"/>
      </p:transition>
    </mc:Choice>
    <mc:Fallback xmlns="">
      <p:transition spd="slow" advTm="13333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062C6B90-083C-86E1-25F0-A722D1302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E42EEAC6-197A-111C-4B4C-6F1D2D358EC2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11</a:t>
            </a:fld>
            <a:endParaRPr/>
          </a:p>
        </p:txBody>
      </p:sp>
      <p:sp>
        <p:nvSpPr>
          <p:cNvPr id="183" name="Google Shape;183;p28">
            <a:extLst>
              <a:ext uri="{FF2B5EF4-FFF2-40B4-BE49-F238E27FC236}">
                <a16:creationId xmlns:a16="http://schemas.microsoft.com/office/drawing/2014/main" id="{B5849096-C56D-A482-1B4B-3745AAE43326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11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60BA74D-C694-18C5-9259-560F02E124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0000"/>
                </a:schemeClr>
              </a:gs>
              <a:gs pos="0">
                <a:schemeClr val="tx1">
                  <a:alpha val="60000"/>
                </a:schemeClr>
              </a:gs>
              <a:gs pos="0">
                <a:srgbClr val="3E3E3F"/>
              </a:gs>
              <a:gs pos="0">
                <a:srgbClr val="7B7C7E"/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 useBgFill="1">
        <p:nvSpPr>
          <p:cNvPr id="6" name="Dowolny kształt: kształt 5">
            <a:extLst>
              <a:ext uri="{FF2B5EF4-FFF2-40B4-BE49-F238E27FC236}">
                <a16:creationId xmlns:a16="http://schemas.microsoft.com/office/drawing/2014/main" id="{B904D8F4-2C96-1500-1BFC-3E021B4444CC}"/>
              </a:ext>
            </a:extLst>
          </p:cNvPr>
          <p:cNvSpPr/>
          <p:nvPr/>
        </p:nvSpPr>
        <p:spPr>
          <a:xfrm rot="2700000">
            <a:off x="6253593" y="-1656414"/>
            <a:ext cx="10643701" cy="10707935"/>
          </a:xfrm>
          <a:custGeom>
            <a:avLst/>
            <a:gdLst>
              <a:gd name="csX0" fmla="*/ 2865783 w 3824034"/>
              <a:gd name="csY0" fmla="*/ 1940908 h 3825766"/>
              <a:gd name="csX1" fmla="*/ 3823545 w 3824034"/>
              <a:gd name="csY1" fmla="*/ 1940908 h 3825766"/>
              <a:gd name="csX2" fmla="*/ 3816183 w 3824034"/>
              <a:gd name="csY2" fmla="*/ 2096396 h 3825766"/>
              <a:gd name="csX3" fmla="*/ 2107570 w 3824034"/>
              <a:gd name="csY3" fmla="*/ 3815890 h 3825766"/>
              <a:gd name="csX4" fmla="*/ 1957708 w 3824034"/>
              <a:gd name="csY4" fmla="*/ 3823458 h 3825766"/>
              <a:gd name="csX5" fmla="*/ 1957708 w 3824034"/>
              <a:gd name="csY5" fmla="*/ 2867017 h 3825766"/>
              <a:gd name="csX6" fmla="*/ 2009781 w 3824034"/>
              <a:gd name="csY6" fmla="*/ 2864387 h 3825766"/>
              <a:gd name="csX7" fmla="*/ 2851319 w 3824034"/>
              <a:gd name="csY7" fmla="*/ 2093940 h 3825766"/>
              <a:gd name="csX8" fmla="*/ 521 w 3824034"/>
              <a:gd name="csY8" fmla="*/ 1940908 h 3825766"/>
              <a:gd name="csX9" fmla="*/ 958197 w 3824034"/>
              <a:gd name="csY9" fmla="*/ 1940908 h 3825766"/>
              <a:gd name="csX10" fmla="*/ 972662 w 3824034"/>
              <a:gd name="csY10" fmla="*/ 2093940 h 3825766"/>
              <a:gd name="csX11" fmla="*/ 1814200 w 3824034"/>
              <a:gd name="csY11" fmla="*/ 2864387 h 3825766"/>
              <a:gd name="csX12" fmla="*/ 1911989 w 3824034"/>
              <a:gd name="csY12" fmla="*/ 2869325 h 3825766"/>
              <a:gd name="csX13" fmla="*/ 1911989 w 3824034"/>
              <a:gd name="csY13" fmla="*/ 3825766 h 3825766"/>
              <a:gd name="csX14" fmla="*/ 8982 w 3824034"/>
              <a:gd name="csY14" fmla="*/ 2108464 h 3825766"/>
              <a:gd name="csX15" fmla="*/ 1957708 w 3824034"/>
              <a:gd name="csY15" fmla="*/ 2309 h 3825766"/>
              <a:gd name="csX16" fmla="*/ 2107570 w 3824034"/>
              <a:gd name="csY16" fmla="*/ 9876 h 3825766"/>
              <a:gd name="csX17" fmla="*/ 3816183 w 3824034"/>
              <a:gd name="csY17" fmla="*/ 1729370 h 3825766"/>
              <a:gd name="csX18" fmla="*/ 3824034 w 3824034"/>
              <a:gd name="csY18" fmla="*/ 1895189 h 3825766"/>
              <a:gd name="csX19" fmla="*/ 2866760 w 3824034"/>
              <a:gd name="csY19" fmla="*/ 1895189 h 3825766"/>
              <a:gd name="csX20" fmla="*/ 2851319 w 3824034"/>
              <a:gd name="csY20" fmla="*/ 1731827 h 3825766"/>
              <a:gd name="csX21" fmla="*/ 2009781 w 3824034"/>
              <a:gd name="csY21" fmla="*/ 961379 h 3825766"/>
              <a:gd name="csX22" fmla="*/ 1957708 w 3824034"/>
              <a:gd name="csY22" fmla="*/ 958750 h 3825766"/>
              <a:gd name="csX23" fmla="*/ 1911989 w 3824034"/>
              <a:gd name="csY23" fmla="*/ 0 h 3825766"/>
              <a:gd name="csX24" fmla="*/ 1911989 w 3824034"/>
              <a:gd name="csY24" fmla="*/ 956441 h 3825766"/>
              <a:gd name="csX25" fmla="*/ 1814200 w 3824034"/>
              <a:gd name="csY25" fmla="*/ 961379 h 3825766"/>
              <a:gd name="csX26" fmla="*/ 972662 w 3824034"/>
              <a:gd name="csY26" fmla="*/ 1731827 h 3825766"/>
              <a:gd name="csX27" fmla="*/ 957221 w 3824034"/>
              <a:gd name="csY27" fmla="*/ 1895189 h 3825766"/>
              <a:gd name="csX28" fmla="*/ 0 w 3824034"/>
              <a:gd name="csY28" fmla="*/ 1895189 h 3825766"/>
              <a:gd name="csX29" fmla="*/ 8982 w 3824034"/>
              <a:gd name="csY29" fmla="*/ 1717302 h 3825766"/>
              <a:gd name="csX30" fmla="*/ 1911989 w 3824034"/>
              <a:gd name="csY30" fmla="*/ 0 h 382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824034" h="3825766">
                <a:moveTo>
                  <a:pt x="2865783" y="1940908"/>
                </a:moveTo>
                <a:lnTo>
                  <a:pt x="3823545" y="1940908"/>
                </a:lnTo>
                <a:lnTo>
                  <a:pt x="3816183" y="2096396"/>
                </a:lnTo>
                <a:cubicBezTo>
                  <a:pt x="3729955" y="3002339"/>
                  <a:pt x="3011867" y="3724054"/>
                  <a:pt x="2107570" y="3815890"/>
                </a:cubicBezTo>
                <a:lnTo>
                  <a:pt x="1957708" y="3823458"/>
                </a:lnTo>
                <a:lnTo>
                  <a:pt x="1957708" y="2867017"/>
                </a:lnTo>
                <a:lnTo>
                  <a:pt x="2009781" y="2864387"/>
                </a:lnTo>
                <a:cubicBezTo>
                  <a:pt x="2431786" y="2821530"/>
                  <a:pt x="2772687" y="2504326"/>
                  <a:pt x="2851319" y="2093940"/>
                </a:cubicBezTo>
                <a:close/>
                <a:moveTo>
                  <a:pt x="521" y="1940908"/>
                </a:moveTo>
                <a:lnTo>
                  <a:pt x="958197" y="1940908"/>
                </a:lnTo>
                <a:lnTo>
                  <a:pt x="972662" y="2093940"/>
                </a:lnTo>
                <a:cubicBezTo>
                  <a:pt x="1051293" y="2504326"/>
                  <a:pt x="1392195" y="2821530"/>
                  <a:pt x="1814200" y="2864387"/>
                </a:cubicBezTo>
                <a:lnTo>
                  <a:pt x="1911989" y="2869325"/>
                </a:lnTo>
                <a:lnTo>
                  <a:pt x="1911989" y="3825766"/>
                </a:lnTo>
                <a:cubicBezTo>
                  <a:pt x="921562" y="3825766"/>
                  <a:pt x="106941" y="3073047"/>
                  <a:pt x="8982" y="2108464"/>
                </a:cubicBezTo>
                <a:close/>
                <a:moveTo>
                  <a:pt x="1957708" y="2309"/>
                </a:moveTo>
                <a:lnTo>
                  <a:pt x="2107570" y="9876"/>
                </a:lnTo>
                <a:cubicBezTo>
                  <a:pt x="3011867" y="101713"/>
                  <a:pt x="3729955" y="823428"/>
                  <a:pt x="3816183" y="1729370"/>
                </a:cubicBezTo>
                <a:lnTo>
                  <a:pt x="3824034" y="1895189"/>
                </a:lnTo>
                <a:lnTo>
                  <a:pt x="2866760" y="1895189"/>
                </a:lnTo>
                <a:lnTo>
                  <a:pt x="2851319" y="1731827"/>
                </a:lnTo>
                <a:cubicBezTo>
                  <a:pt x="2772687" y="1321441"/>
                  <a:pt x="2431786" y="1004236"/>
                  <a:pt x="2009781" y="961379"/>
                </a:cubicBezTo>
                <a:lnTo>
                  <a:pt x="1957708" y="958750"/>
                </a:lnTo>
                <a:close/>
                <a:moveTo>
                  <a:pt x="1911989" y="0"/>
                </a:moveTo>
                <a:lnTo>
                  <a:pt x="1911989" y="956441"/>
                </a:lnTo>
                <a:lnTo>
                  <a:pt x="1814200" y="961379"/>
                </a:lnTo>
                <a:cubicBezTo>
                  <a:pt x="1392195" y="1004236"/>
                  <a:pt x="1051293" y="1321441"/>
                  <a:pt x="972662" y="1731827"/>
                </a:cubicBezTo>
                <a:lnTo>
                  <a:pt x="957221" y="1895189"/>
                </a:lnTo>
                <a:lnTo>
                  <a:pt x="0" y="1895189"/>
                </a:lnTo>
                <a:lnTo>
                  <a:pt x="8982" y="1717302"/>
                </a:lnTo>
                <a:cubicBezTo>
                  <a:pt x="106941" y="752719"/>
                  <a:pt x="921562" y="0"/>
                  <a:pt x="1911989" y="0"/>
                </a:cubicBezTo>
                <a:close/>
              </a:path>
            </a:pathLst>
          </a:custGeom>
          <a:ln>
            <a:noFill/>
          </a:ln>
          <a:effectLst>
            <a:outerShdw blurRad="508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0CE396EA-A089-1124-5D30-56F6593B7DBC}"/>
              </a:ext>
            </a:extLst>
          </p:cNvPr>
          <p:cNvSpPr/>
          <p:nvPr/>
        </p:nvSpPr>
        <p:spPr>
          <a:xfrm>
            <a:off x="9918786" y="4379046"/>
            <a:ext cx="2473788" cy="152597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80C5AFEA-A8E0-AE24-289C-B3BF4B89BB00}"/>
              </a:ext>
            </a:extLst>
          </p:cNvPr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F34AE70F-1066-73D6-4898-1A6726E69F48}"/>
              </a:ext>
            </a:extLst>
          </p:cNvPr>
          <p:cNvSpPr/>
          <p:nvPr/>
        </p:nvSpPr>
        <p:spPr>
          <a:xfrm>
            <a:off x="640080" y="9144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3400"/>
              </a:lnSpc>
            </a:pPr>
            <a:r>
              <a:rPr lang="pl-PL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 rozwijaliśmy AVIA w 2026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FE9D9E3B-38AA-4EF7-F715-8A0B6BA48C98}"/>
              </a:ext>
            </a:extLst>
          </p:cNvPr>
          <p:cNvSpPr/>
          <p:nvPr/>
        </p:nvSpPr>
        <p:spPr>
          <a:xfrm>
            <a:off x="640080" y="1600200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7994BFFE-2C86-E324-E316-29BAF969A921}"/>
              </a:ext>
            </a:extLst>
          </p:cNvPr>
          <p:cNvSpPr/>
          <p:nvPr/>
        </p:nvSpPr>
        <p:spPr>
          <a:xfrm>
            <a:off x="2823146" y="2987077"/>
            <a:ext cx="2606040" cy="3634654"/>
          </a:xfrm>
          <a:prstGeom prst="rect">
            <a:avLst/>
          </a:prstGeom>
          <a:solidFill>
            <a:srgbClr val="2E5A56">
              <a:alpha val="91000"/>
            </a:srgbClr>
          </a:solidFill>
          <a:ln/>
        </p:spPr>
        <p:txBody>
          <a:bodyPr/>
          <a:lstStyle/>
          <a:p>
            <a:endParaRPr lang="pl-PL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8229780D-0F47-1553-5D3D-583EBA078C37}"/>
              </a:ext>
            </a:extLst>
          </p:cNvPr>
          <p:cNvSpPr/>
          <p:nvPr/>
        </p:nvSpPr>
        <p:spPr>
          <a:xfrm>
            <a:off x="3392116" y="3710495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PKO EKSTRAKLASA</a:t>
            </a:r>
            <a:endParaRPr lang="en-US" sz="1100" dirty="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D1B1C07B-D9D4-75E0-44C6-5644DCD11B50}"/>
              </a:ext>
            </a:extLst>
          </p:cNvPr>
          <p:cNvSpPr/>
          <p:nvPr/>
        </p:nvSpPr>
        <p:spPr>
          <a:xfrm>
            <a:off x="3202168" y="4052046"/>
            <a:ext cx="2148840" cy="794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Pogoń Szczecin</a:t>
            </a:r>
            <a:endParaRPr lang="en-US" sz="2000" dirty="0"/>
          </a:p>
        </p:txBody>
      </p:sp>
      <p:sp>
        <p:nvSpPr>
          <p:cNvPr id="24" name="Shape 6">
            <a:extLst>
              <a:ext uri="{FF2B5EF4-FFF2-40B4-BE49-F238E27FC236}">
                <a16:creationId xmlns:a16="http://schemas.microsoft.com/office/drawing/2014/main" id="{47163805-468E-7011-1C93-C58F19849669}"/>
              </a:ext>
            </a:extLst>
          </p:cNvPr>
          <p:cNvSpPr/>
          <p:nvPr/>
        </p:nvSpPr>
        <p:spPr>
          <a:xfrm>
            <a:off x="3089278" y="4731290"/>
            <a:ext cx="2148840" cy="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C20600AE-4749-3F48-B87B-FDE5198337A8}"/>
              </a:ext>
            </a:extLst>
          </p:cNvPr>
          <p:cNvSpPr/>
          <p:nvPr/>
        </p:nvSpPr>
        <p:spPr>
          <a:xfrm>
            <a:off x="3107379" y="4764972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F7F5F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93C03C65-7B19-03C9-6F97-0102D4B0DD98}"/>
              </a:ext>
            </a:extLst>
          </p:cNvPr>
          <p:cNvSpPr/>
          <p:nvPr/>
        </p:nvSpPr>
        <p:spPr>
          <a:xfrm>
            <a:off x="3090012" y="5511855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20 867</a:t>
            </a: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</a:t>
            </a:r>
            <a:r>
              <a:rPr lang="en-US" sz="1500" dirty="0" err="1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kibiców</a:t>
            </a:r>
            <a:endParaRPr lang="pl-PL" sz="1500" dirty="0">
              <a:solidFill>
                <a:srgbClr val="FFFFFF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  <a:p>
            <a:pPr marL="0" indent="0">
              <a:buNone/>
            </a:pPr>
            <a:endParaRPr lang="pl-PL" sz="1500" dirty="0">
              <a:solidFill>
                <a:srgbClr val="FFFFFF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  <a:p>
            <a:r>
              <a:rPr lang="pl-PL" sz="900" kern="0" spc="100" dirty="0">
                <a:solidFill>
                  <a:srgbClr val="F7F5F2"/>
                </a:solidFill>
                <a:latin typeface="Roboto Medium" pitchFamily="34" charset="0"/>
                <a:ea typeface="Roboto Medium" pitchFamily="34" charset="-122"/>
              </a:rPr>
              <a:t>ZASIĘGI (Facebook, X, LinkedIn) </a:t>
            </a:r>
          </a:p>
          <a:p>
            <a:endParaRPr lang="pl-PL" sz="900" kern="0" spc="100" dirty="0">
              <a:solidFill>
                <a:srgbClr val="F7F5F2"/>
              </a:solidFill>
              <a:latin typeface="Roboto Medium" pitchFamily="34" charset="0"/>
              <a:ea typeface="Roboto Medium" pitchFamily="34" charset="-122"/>
            </a:endParaRPr>
          </a:p>
          <a:p>
            <a:r>
              <a:rPr lang="pl-PL" sz="20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</a:rPr>
              <a:t>73 578 </a:t>
            </a:r>
          </a:p>
          <a:p>
            <a:endParaRPr lang="en-US" sz="900" kern="0" spc="100" dirty="0">
              <a:solidFill>
                <a:srgbClr val="F7F5F2"/>
              </a:solidFill>
              <a:latin typeface="Roboto Medium" pitchFamily="34" charset="0"/>
              <a:ea typeface="Roboto Medium" pitchFamily="34" charset="-122"/>
            </a:endParaRPr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75772E60-F9CD-CDC5-38FF-8DCD797E61AC}"/>
              </a:ext>
            </a:extLst>
          </p:cNvPr>
          <p:cNvSpPr/>
          <p:nvPr/>
        </p:nvSpPr>
        <p:spPr>
          <a:xfrm>
            <a:off x="3749040" y="4983480"/>
            <a:ext cx="2148840" cy="0"/>
          </a:xfrm>
          <a:prstGeom prst="line">
            <a:avLst/>
          </a:prstGeom>
          <a:noFill/>
          <a:ln w="9525">
            <a:solidFill>
              <a:srgbClr val="2E5A56">
                <a:alpha val="50000"/>
              </a:srgbClr>
            </a:solidFill>
            <a:prstDash val="solid"/>
          </a:ln>
        </p:spPr>
      </p:sp>
      <p:sp>
        <p:nvSpPr>
          <p:cNvPr id="130" name="Text 27">
            <a:extLst>
              <a:ext uri="{FF2B5EF4-FFF2-40B4-BE49-F238E27FC236}">
                <a16:creationId xmlns:a16="http://schemas.microsoft.com/office/drawing/2014/main" id="{122DED15-3CFF-82A9-3B8F-5D905361D8FC}"/>
              </a:ext>
            </a:extLst>
          </p:cNvPr>
          <p:cNvSpPr/>
          <p:nvPr/>
        </p:nvSpPr>
        <p:spPr>
          <a:xfrm>
            <a:off x="1147572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000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8507348-BE18-FE71-D4FB-A1DFC3F66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288" y="2987077"/>
            <a:ext cx="2724820" cy="776516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73235801-6C5E-36CC-C43C-8F1680E1D1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63" y="3251074"/>
            <a:ext cx="1673004" cy="2704857"/>
          </a:xfrm>
          <a:prstGeom prst="rect">
            <a:avLst/>
          </a:prstGeom>
        </p:spPr>
      </p:pic>
      <p:sp>
        <p:nvSpPr>
          <p:cNvPr id="35" name="Text 0">
            <a:extLst>
              <a:ext uri="{FF2B5EF4-FFF2-40B4-BE49-F238E27FC236}">
                <a16:creationId xmlns:a16="http://schemas.microsoft.com/office/drawing/2014/main" id="{884C5499-BED5-41C5-96B0-7A873B8979E2}"/>
              </a:ext>
            </a:extLst>
          </p:cNvPr>
          <p:cNvSpPr/>
          <p:nvPr/>
        </p:nvSpPr>
        <p:spPr>
          <a:xfrm>
            <a:off x="640080" y="-6907994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JAK TO DZIAŁA W PRAKTYCE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9" name="Text 1">
            <a:extLst>
              <a:ext uri="{FF2B5EF4-FFF2-40B4-BE49-F238E27FC236}">
                <a16:creationId xmlns:a16="http://schemas.microsoft.com/office/drawing/2014/main" id="{2A0407BB-CC75-5291-0BBC-56AD2EEB68DD}"/>
              </a:ext>
            </a:extLst>
          </p:cNvPr>
          <p:cNvSpPr/>
          <p:nvPr/>
        </p:nvSpPr>
        <p:spPr>
          <a:xfrm>
            <a:off x="640080" y="-6542234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Lokalnie. I ogólnopolsko.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Jednocześnie.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3" name="Text 6">
            <a:extLst>
              <a:ext uri="{FF2B5EF4-FFF2-40B4-BE49-F238E27FC236}">
                <a16:creationId xmlns:a16="http://schemas.microsoft.com/office/drawing/2014/main" id="{BE92CC88-657E-A03F-2530-45D12B2BE827}"/>
              </a:ext>
            </a:extLst>
          </p:cNvPr>
          <p:cNvSpPr/>
          <p:nvPr/>
        </p:nvSpPr>
        <p:spPr>
          <a:xfrm>
            <a:off x="775504" y="-315895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OGÓLNOPOLSKO</a:t>
            </a:r>
            <a:endParaRPr lang="en-US" sz="1600" dirty="0"/>
          </a:p>
        </p:txBody>
      </p:sp>
      <p:sp>
        <p:nvSpPr>
          <p:cNvPr id="47" name="Text 7">
            <a:extLst>
              <a:ext uri="{FF2B5EF4-FFF2-40B4-BE49-F238E27FC236}">
                <a16:creationId xmlns:a16="http://schemas.microsoft.com/office/drawing/2014/main" id="{65925D4C-DD8D-57B8-EF94-9CE58E161C93}"/>
              </a:ext>
            </a:extLst>
          </p:cNvPr>
          <p:cNvSpPr/>
          <p:nvPr/>
        </p:nvSpPr>
        <p:spPr>
          <a:xfrm>
            <a:off x="775504" y="-3272965"/>
            <a:ext cx="47548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Ale te same działania — w czterech miastach naraz — budują jedną, spójną, ogólnopolską rozpoznawalność marki AVIA. Kibic w Szczecinie i kibic w Bielsku-Białej widzą tę samą markę, w tym samym momencie.</a:t>
            </a:r>
            <a:endParaRPr lang="en-US" sz="1400" dirty="0"/>
          </a:p>
        </p:txBody>
      </p:sp>
      <p:sp>
        <p:nvSpPr>
          <p:cNvPr id="51" name="Text 8">
            <a:extLst>
              <a:ext uri="{FF2B5EF4-FFF2-40B4-BE49-F238E27FC236}">
                <a16:creationId xmlns:a16="http://schemas.microsoft.com/office/drawing/2014/main" id="{E79C7101-11C1-D140-E5C7-B2C2BDD6873B}"/>
              </a:ext>
            </a:extLst>
          </p:cNvPr>
          <p:cNvSpPr/>
          <p:nvPr/>
        </p:nvSpPr>
        <p:spPr>
          <a:xfrm>
            <a:off x="640080" y="-1192994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i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Nie musisz wybierać. Dostajesz jedno i drugie naraz.</a:t>
            </a:r>
            <a:endParaRPr lang="en-US" sz="1700" dirty="0">
              <a:solidFill>
                <a:srgbClr val="F8B332"/>
              </a:solidFill>
            </a:endParaRPr>
          </a:p>
        </p:txBody>
      </p:sp>
      <p:sp>
        <p:nvSpPr>
          <p:cNvPr id="55" name="Text 3">
            <a:extLst>
              <a:ext uri="{FF2B5EF4-FFF2-40B4-BE49-F238E27FC236}">
                <a16:creationId xmlns:a16="http://schemas.microsoft.com/office/drawing/2014/main" id="{EE889E15-6602-E818-C6D5-AC6238930D18}"/>
              </a:ext>
            </a:extLst>
          </p:cNvPr>
          <p:cNvSpPr/>
          <p:nvPr/>
        </p:nvSpPr>
        <p:spPr>
          <a:xfrm>
            <a:off x="9918786" y="-3077588"/>
            <a:ext cx="2473788" cy="152597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OGOLNO</a:t>
            </a:r>
          </a:p>
          <a:p>
            <a:pPr marL="0" indent="0">
              <a:lnSpc>
                <a:spcPts val="4600"/>
              </a:lnSpc>
              <a:buNone/>
            </a:pPr>
            <a:r>
              <a:rPr lang="pl-PL" sz="4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POLSKO</a:t>
            </a: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9" name="Text 0">
            <a:extLst>
              <a:ext uri="{FF2B5EF4-FFF2-40B4-BE49-F238E27FC236}">
                <a16:creationId xmlns:a16="http://schemas.microsoft.com/office/drawing/2014/main" id="{831F662D-33ED-AF95-5FEA-BCBC5AA62E51}"/>
              </a:ext>
            </a:extLst>
          </p:cNvPr>
          <p:cNvSpPr/>
          <p:nvPr/>
        </p:nvSpPr>
        <p:spPr>
          <a:xfrm>
            <a:off x="1568602" y="75694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3" name="Text 2">
            <a:extLst>
              <a:ext uri="{FF2B5EF4-FFF2-40B4-BE49-F238E27FC236}">
                <a16:creationId xmlns:a16="http://schemas.microsoft.com/office/drawing/2014/main" id="{5F812788-57FD-2D71-BC1B-AFB0B1F506FA}"/>
              </a:ext>
            </a:extLst>
          </p:cNvPr>
          <p:cNvSpPr/>
          <p:nvPr/>
        </p:nvSpPr>
        <p:spPr>
          <a:xfrm>
            <a:off x="1568602" y="8483800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1" name="Text 10">
            <a:extLst>
              <a:ext uri="{FF2B5EF4-FFF2-40B4-BE49-F238E27FC236}">
                <a16:creationId xmlns:a16="http://schemas.microsoft.com/office/drawing/2014/main" id="{28DF023B-419B-45A2-5554-3764121CE221}"/>
              </a:ext>
            </a:extLst>
          </p:cNvPr>
          <p:cNvSpPr/>
          <p:nvPr/>
        </p:nvSpPr>
        <p:spPr>
          <a:xfrm>
            <a:off x="4535323" y="10601868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BETCLIC 1 LIGA</a:t>
            </a:r>
            <a:endParaRPr lang="en-US" sz="1100" dirty="0"/>
          </a:p>
        </p:txBody>
      </p:sp>
      <p:sp>
        <p:nvSpPr>
          <p:cNvPr id="133" name="Text 14">
            <a:extLst>
              <a:ext uri="{FF2B5EF4-FFF2-40B4-BE49-F238E27FC236}">
                <a16:creationId xmlns:a16="http://schemas.microsoft.com/office/drawing/2014/main" id="{2C1838F7-AB71-05B9-EB2E-022F68288737}"/>
              </a:ext>
            </a:extLst>
          </p:cNvPr>
          <p:cNvSpPr/>
          <p:nvPr/>
        </p:nvSpPr>
        <p:spPr>
          <a:xfrm>
            <a:off x="4085656" y="1263944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33 000 kibiców</a:t>
            </a:r>
            <a:endParaRPr lang="en-US" sz="1500" dirty="0"/>
          </a:p>
        </p:txBody>
      </p:sp>
      <p:pic>
        <p:nvPicPr>
          <p:cNvPr id="135" name="Obraz 134">
            <a:extLst>
              <a:ext uri="{FF2B5EF4-FFF2-40B4-BE49-F238E27FC236}">
                <a16:creationId xmlns:a16="http://schemas.microsoft.com/office/drawing/2014/main" id="{D582C130-C295-D2E8-E88A-84D2CE5C4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564" y="9522580"/>
            <a:ext cx="3243018" cy="31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16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7730">
        <p159:morph option="byObject"/>
      </p:transition>
    </mc:Choice>
    <mc:Fallback xmlns="">
      <p:transition spd="slow" advTm="3773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C20CAB94-E636-559A-D0BA-9B6CD7901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9BA32EF2-9378-FBB0-EADC-B5F8D7E495AE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12</a:t>
            </a:fld>
            <a:endParaRPr/>
          </a:p>
        </p:txBody>
      </p:sp>
      <p:sp>
        <p:nvSpPr>
          <p:cNvPr id="183" name="Google Shape;183;p28">
            <a:extLst>
              <a:ext uri="{FF2B5EF4-FFF2-40B4-BE49-F238E27FC236}">
                <a16:creationId xmlns:a16="http://schemas.microsoft.com/office/drawing/2014/main" id="{E260BB4B-E9A4-9A28-3E8E-D5F0B6A27E92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12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06CE3E5-E3E6-85E3-8C4F-24EAD3A8FC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0000"/>
                </a:schemeClr>
              </a:gs>
              <a:gs pos="0">
                <a:schemeClr val="tx1">
                  <a:alpha val="60000"/>
                </a:schemeClr>
              </a:gs>
              <a:gs pos="0">
                <a:srgbClr val="3E3E3F"/>
              </a:gs>
              <a:gs pos="0">
                <a:srgbClr val="7B7C7E"/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 useBgFill="1">
        <p:nvSpPr>
          <p:cNvPr id="6" name="Dowolny kształt: kształt 5">
            <a:extLst>
              <a:ext uri="{FF2B5EF4-FFF2-40B4-BE49-F238E27FC236}">
                <a16:creationId xmlns:a16="http://schemas.microsoft.com/office/drawing/2014/main" id="{B9D38B84-BF2C-1F5B-CC3F-69F3166D471D}"/>
              </a:ext>
            </a:extLst>
          </p:cNvPr>
          <p:cNvSpPr/>
          <p:nvPr/>
        </p:nvSpPr>
        <p:spPr>
          <a:xfrm rot="18900000">
            <a:off x="6253593" y="-1656414"/>
            <a:ext cx="10643701" cy="10707935"/>
          </a:xfrm>
          <a:custGeom>
            <a:avLst/>
            <a:gdLst>
              <a:gd name="csX0" fmla="*/ 2865783 w 3824034"/>
              <a:gd name="csY0" fmla="*/ 1940908 h 3825766"/>
              <a:gd name="csX1" fmla="*/ 3823545 w 3824034"/>
              <a:gd name="csY1" fmla="*/ 1940908 h 3825766"/>
              <a:gd name="csX2" fmla="*/ 3816183 w 3824034"/>
              <a:gd name="csY2" fmla="*/ 2096396 h 3825766"/>
              <a:gd name="csX3" fmla="*/ 2107570 w 3824034"/>
              <a:gd name="csY3" fmla="*/ 3815890 h 3825766"/>
              <a:gd name="csX4" fmla="*/ 1957708 w 3824034"/>
              <a:gd name="csY4" fmla="*/ 3823458 h 3825766"/>
              <a:gd name="csX5" fmla="*/ 1957708 w 3824034"/>
              <a:gd name="csY5" fmla="*/ 2867017 h 3825766"/>
              <a:gd name="csX6" fmla="*/ 2009781 w 3824034"/>
              <a:gd name="csY6" fmla="*/ 2864387 h 3825766"/>
              <a:gd name="csX7" fmla="*/ 2851319 w 3824034"/>
              <a:gd name="csY7" fmla="*/ 2093940 h 3825766"/>
              <a:gd name="csX8" fmla="*/ 521 w 3824034"/>
              <a:gd name="csY8" fmla="*/ 1940908 h 3825766"/>
              <a:gd name="csX9" fmla="*/ 958197 w 3824034"/>
              <a:gd name="csY9" fmla="*/ 1940908 h 3825766"/>
              <a:gd name="csX10" fmla="*/ 972662 w 3824034"/>
              <a:gd name="csY10" fmla="*/ 2093940 h 3825766"/>
              <a:gd name="csX11" fmla="*/ 1814200 w 3824034"/>
              <a:gd name="csY11" fmla="*/ 2864387 h 3825766"/>
              <a:gd name="csX12" fmla="*/ 1911989 w 3824034"/>
              <a:gd name="csY12" fmla="*/ 2869325 h 3825766"/>
              <a:gd name="csX13" fmla="*/ 1911989 w 3824034"/>
              <a:gd name="csY13" fmla="*/ 3825766 h 3825766"/>
              <a:gd name="csX14" fmla="*/ 8982 w 3824034"/>
              <a:gd name="csY14" fmla="*/ 2108464 h 3825766"/>
              <a:gd name="csX15" fmla="*/ 1957708 w 3824034"/>
              <a:gd name="csY15" fmla="*/ 2309 h 3825766"/>
              <a:gd name="csX16" fmla="*/ 2107570 w 3824034"/>
              <a:gd name="csY16" fmla="*/ 9876 h 3825766"/>
              <a:gd name="csX17" fmla="*/ 3816183 w 3824034"/>
              <a:gd name="csY17" fmla="*/ 1729370 h 3825766"/>
              <a:gd name="csX18" fmla="*/ 3824034 w 3824034"/>
              <a:gd name="csY18" fmla="*/ 1895189 h 3825766"/>
              <a:gd name="csX19" fmla="*/ 2866760 w 3824034"/>
              <a:gd name="csY19" fmla="*/ 1895189 h 3825766"/>
              <a:gd name="csX20" fmla="*/ 2851319 w 3824034"/>
              <a:gd name="csY20" fmla="*/ 1731827 h 3825766"/>
              <a:gd name="csX21" fmla="*/ 2009781 w 3824034"/>
              <a:gd name="csY21" fmla="*/ 961379 h 3825766"/>
              <a:gd name="csX22" fmla="*/ 1957708 w 3824034"/>
              <a:gd name="csY22" fmla="*/ 958750 h 3825766"/>
              <a:gd name="csX23" fmla="*/ 1911989 w 3824034"/>
              <a:gd name="csY23" fmla="*/ 0 h 3825766"/>
              <a:gd name="csX24" fmla="*/ 1911989 w 3824034"/>
              <a:gd name="csY24" fmla="*/ 956441 h 3825766"/>
              <a:gd name="csX25" fmla="*/ 1814200 w 3824034"/>
              <a:gd name="csY25" fmla="*/ 961379 h 3825766"/>
              <a:gd name="csX26" fmla="*/ 972662 w 3824034"/>
              <a:gd name="csY26" fmla="*/ 1731827 h 3825766"/>
              <a:gd name="csX27" fmla="*/ 957221 w 3824034"/>
              <a:gd name="csY27" fmla="*/ 1895189 h 3825766"/>
              <a:gd name="csX28" fmla="*/ 0 w 3824034"/>
              <a:gd name="csY28" fmla="*/ 1895189 h 3825766"/>
              <a:gd name="csX29" fmla="*/ 8982 w 3824034"/>
              <a:gd name="csY29" fmla="*/ 1717302 h 3825766"/>
              <a:gd name="csX30" fmla="*/ 1911989 w 3824034"/>
              <a:gd name="csY30" fmla="*/ 0 h 382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824034" h="3825766">
                <a:moveTo>
                  <a:pt x="2865783" y="1940908"/>
                </a:moveTo>
                <a:lnTo>
                  <a:pt x="3823545" y="1940908"/>
                </a:lnTo>
                <a:lnTo>
                  <a:pt x="3816183" y="2096396"/>
                </a:lnTo>
                <a:cubicBezTo>
                  <a:pt x="3729955" y="3002339"/>
                  <a:pt x="3011867" y="3724054"/>
                  <a:pt x="2107570" y="3815890"/>
                </a:cubicBezTo>
                <a:lnTo>
                  <a:pt x="1957708" y="3823458"/>
                </a:lnTo>
                <a:lnTo>
                  <a:pt x="1957708" y="2867017"/>
                </a:lnTo>
                <a:lnTo>
                  <a:pt x="2009781" y="2864387"/>
                </a:lnTo>
                <a:cubicBezTo>
                  <a:pt x="2431786" y="2821530"/>
                  <a:pt x="2772687" y="2504326"/>
                  <a:pt x="2851319" y="2093940"/>
                </a:cubicBezTo>
                <a:close/>
                <a:moveTo>
                  <a:pt x="521" y="1940908"/>
                </a:moveTo>
                <a:lnTo>
                  <a:pt x="958197" y="1940908"/>
                </a:lnTo>
                <a:lnTo>
                  <a:pt x="972662" y="2093940"/>
                </a:lnTo>
                <a:cubicBezTo>
                  <a:pt x="1051293" y="2504326"/>
                  <a:pt x="1392195" y="2821530"/>
                  <a:pt x="1814200" y="2864387"/>
                </a:cubicBezTo>
                <a:lnTo>
                  <a:pt x="1911989" y="2869325"/>
                </a:lnTo>
                <a:lnTo>
                  <a:pt x="1911989" y="3825766"/>
                </a:lnTo>
                <a:cubicBezTo>
                  <a:pt x="921562" y="3825766"/>
                  <a:pt x="106941" y="3073047"/>
                  <a:pt x="8982" y="2108464"/>
                </a:cubicBezTo>
                <a:close/>
                <a:moveTo>
                  <a:pt x="1957708" y="2309"/>
                </a:moveTo>
                <a:lnTo>
                  <a:pt x="2107570" y="9876"/>
                </a:lnTo>
                <a:cubicBezTo>
                  <a:pt x="3011867" y="101713"/>
                  <a:pt x="3729955" y="823428"/>
                  <a:pt x="3816183" y="1729370"/>
                </a:cubicBezTo>
                <a:lnTo>
                  <a:pt x="3824034" y="1895189"/>
                </a:lnTo>
                <a:lnTo>
                  <a:pt x="2866760" y="1895189"/>
                </a:lnTo>
                <a:lnTo>
                  <a:pt x="2851319" y="1731827"/>
                </a:lnTo>
                <a:cubicBezTo>
                  <a:pt x="2772687" y="1321441"/>
                  <a:pt x="2431786" y="1004236"/>
                  <a:pt x="2009781" y="961379"/>
                </a:cubicBezTo>
                <a:lnTo>
                  <a:pt x="1957708" y="958750"/>
                </a:lnTo>
                <a:close/>
                <a:moveTo>
                  <a:pt x="1911989" y="0"/>
                </a:moveTo>
                <a:lnTo>
                  <a:pt x="1911989" y="956441"/>
                </a:lnTo>
                <a:lnTo>
                  <a:pt x="1814200" y="961379"/>
                </a:lnTo>
                <a:cubicBezTo>
                  <a:pt x="1392195" y="1004236"/>
                  <a:pt x="1051293" y="1321441"/>
                  <a:pt x="972662" y="1731827"/>
                </a:cubicBezTo>
                <a:lnTo>
                  <a:pt x="957221" y="1895189"/>
                </a:lnTo>
                <a:lnTo>
                  <a:pt x="0" y="1895189"/>
                </a:lnTo>
                <a:lnTo>
                  <a:pt x="8982" y="1717302"/>
                </a:lnTo>
                <a:cubicBezTo>
                  <a:pt x="106941" y="752719"/>
                  <a:pt x="921562" y="0"/>
                  <a:pt x="1911989" y="0"/>
                </a:cubicBezTo>
                <a:close/>
              </a:path>
            </a:pathLst>
          </a:custGeom>
          <a:ln>
            <a:noFill/>
          </a:ln>
          <a:effectLst>
            <a:outerShdw blurRad="508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209FE44E-9BA8-C56B-F598-7445A4920991}"/>
              </a:ext>
            </a:extLst>
          </p:cNvPr>
          <p:cNvSpPr/>
          <p:nvPr/>
        </p:nvSpPr>
        <p:spPr>
          <a:xfrm>
            <a:off x="9918786" y="4379046"/>
            <a:ext cx="2473788" cy="152597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5A22567C-C371-C6A8-DAA8-AAD31CD414F7}"/>
              </a:ext>
            </a:extLst>
          </p:cNvPr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5321986-AE72-3D99-A553-60008C6E59B7}"/>
              </a:ext>
            </a:extLst>
          </p:cNvPr>
          <p:cNvSpPr/>
          <p:nvPr/>
        </p:nvSpPr>
        <p:spPr>
          <a:xfrm>
            <a:off x="640080" y="9144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3400"/>
              </a:lnSpc>
            </a:pPr>
            <a:r>
              <a:rPr lang="pl-PL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 rozwijaliśmy AVIA w 2026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E4C1A8CC-A1C3-5AC0-BC93-2146236E41B3}"/>
              </a:ext>
            </a:extLst>
          </p:cNvPr>
          <p:cNvSpPr/>
          <p:nvPr/>
        </p:nvSpPr>
        <p:spPr>
          <a:xfrm>
            <a:off x="640080" y="1600200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A2607EFF-A24A-6607-CBC8-381D026BB98E}"/>
              </a:ext>
            </a:extLst>
          </p:cNvPr>
          <p:cNvSpPr/>
          <p:nvPr/>
        </p:nvSpPr>
        <p:spPr>
          <a:xfrm>
            <a:off x="3703320" y="4983480"/>
            <a:ext cx="2148840" cy="0"/>
          </a:xfrm>
          <a:prstGeom prst="line">
            <a:avLst/>
          </a:prstGeom>
          <a:noFill/>
          <a:ln w="9525">
            <a:solidFill>
              <a:srgbClr val="2E5A56">
                <a:alpha val="50000"/>
              </a:srgbClr>
            </a:solidFill>
            <a:prstDash val="solid"/>
          </a:ln>
        </p:spPr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27344C7D-4D92-4A19-B148-E9E62B836A2A}"/>
              </a:ext>
            </a:extLst>
          </p:cNvPr>
          <p:cNvSpPr/>
          <p:nvPr/>
        </p:nvSpPr>
        <p:spPr>
          <a:xfrm>
            <a:off x="2928534" y="3030928"/>
            <a:ext cx="2606040" cy="3291840"/>
          </a:xfrm>
          <a:prstGeom prst="rect">
            <a:avLst/>
          </a:prstGeom>
          <a:solidFill>
            <a:srgbClr val="83D1CD"/>
          </a:solidFill>
          <a:ln/>
        </p:spPr>
        <p:txBody>
          <a:bodyPr/>
          <a:lstStyle/>
          <a:p>
            <a:endParaRPr lang="pl-PL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3EA48148-993A-C510-F72C-C7356A715324}"/>
              </a:ext>
            </a:extLst>
          </p:cNvPr>
          <p:cNvSpPr/>
          <p:nvPr/>
        </p:nvSpPr>
        <p:spPr>
          <a:xfrm>
            <a:off x="3606801" y="3718268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BETCLIC 1 LIGA</a:t>
            </a:r>
            <a:endParaRPr lang="en-US" sz="1100" dirty="0"/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21DE89AC-632C-6FFD-A540-CA62A3A6B85E}"/>
              </a:ext>
            </a:extLst>
          </p:cNvPr>
          <p:cNvSpPr/>
          <p:nvPr/>
        </p:nvSpPr>
        <p:spPr>
          <a:xfrm>
            <a:off x="3450918" y="3706862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Wisła Kraków</a:t>
            </a:r>
            <a:endParaRPr lang="en-US" sz="200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6536A870-3218-BA8C-E555-2441BA04D811}"/>
              </a:ext>
            </a:extLst>
          </p:cNvPr>
          <p:cNvSpPr/>
          <p:nvPr/>
        </p:nvSpPr>
        <p:spPr>
          <a:xfrm>
            <a:off x="3157134" y="4585449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22" name="Text 14">
            <a:extLst>
              <a:ext uri="{FF2B5EF4-FFF2-40B4-BE49-F238E27FC236}">
                <a16:creationId xmlns:a16="http://schemas.microsoft.com/office/drawing/2014/main" id="{8B16CA63-9033-1021-D326-B4F15D0C3F7E}"/>
              </a:ext>
            </a:extLst>
          </p:cNvPr>
          <p:cNvSpPr/>
          <p:nvPr/>
        </p:nvSpPr>
        <p:spPr>
          <a:xfrm>
            <a:off x="3175392" y="4805441"/>
            <a:ext cx="2148840" cy="12797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33 000 </a:t>
            </a:r>
            <a:r>
              <a:rPr lang="en-US" sz="1500" dirty="0" err="1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kibiców</a:t>
            </a:r>
            <a:endParaRPr lang="pl-PL" sz="1500" dirty="0">
              <a:solidFill>
                <a:srgbClr val="16322F"/>
              </a:solidFill>
              <a:latin typeface="Roboto Medium" pitchFamily="34" charset="0"/>
              <a:ea typeface="Roboto Medium" pitchFamily="34" charset="-122"/>
              <a:cs typeface="Roboto Medium" pitchFamily="34" charset="-120"/>
            </a:endParaRPr>
          </a:p>
          <a:p>
            <a:pPr marL="0" indent="0">
              <a:buNone/>
            </a:pPr>
            <a:endParaRPr lang="pl-PL" sz="1500" dirty="0">
              <a:solidFill>
                <a:srgbClr val="16322F"/>
              </a:solidFill>
              <a:latin typeface="Roboto Medium" pitchFamily="34" charset="0"/>
              <a:ea typeface="Roboto Medium" pitchFamily="34" charset="-122"/>
            </a:endParaRPr>
          </a:p>
          <a:p>
            <a:r>
              <a:rPr lang="en-US" sz="900" kern="0" spc="100" dirty="0" err="1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odbiorców</a:t>
            </a: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 </a:t>
            </a:r>
            <a:r>
              <a:rPr lang="en-US" sz="900" kern="0" spc="100" dirty="0" err="1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mailingu</a:t>
            </a: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 z </a:t>
            </a:r>
            <a:r>
              <a:rPr lang="en-US" sz="900" kern="0" spc="100" dirty="0" err="1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kodem</a:t>
            </a: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 </a:t>
            </a:r>
            <a:r>
              <a:rPr lang="en-US" sz="900" kern="0" spc="100" dirty="0" err="1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rabatowym</a:t>
            </a: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</a:rPr>
              <a:t> AVIA</a:t>
            </a:r>
          </a:p>
          <a:p>
            <a:pPr marL="0" indent="0">
              <a:buNone/>
            </a:pPr>
            <a:endParaRPr lang="pl-PL" sz="1500" dirty="0"/>
          </a:p>
          <a:p>
            <a:pPr marL="0" indent="0">
              <a:buNone/>
            </a:pPr>
            <a:r>
              <a:rPr lang="pl-PL" sz="2000" b="1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</a:rPr>
              <a:t>92 000</a:t>
            </a:r>
            <a:endParaRPr lang="en-US" sz="2000" b="1" dirty="0">
              <a:solidFill>
                <a:srgbClr val="16322F"/>
              </a:solidFill>
              <a:latin typeface="Roboto Medium" pitchFamily="34" charset="0"/>
              <a:ea typeface="Roboto Medium" pitchFamily="34" charset="-122"/>
            </a:endParaRPr>
          </a:p>
        </p:txBody>
      </p:sp>
      <p:pic>
        <p:nvPicPr>
          <p:cNvPr id="25" name="Obraz 24">
            <a:extLst>
              <a:ext uri="{FF2B5EF4-FFF2-40B4-BE49-F238E27FC236}">
                <a16:creationId xmlns:a16="http://schemas.microsoft.com/office/drawing/2014/main" id="{04F84EA1-6F95-593D-64D9-F328C801C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957" y="2221664"/>
            <a:ext cx="1591710" cy="1591710"/>
          </a:xfrm>
          <a:prstGeom prst="rect">
            <a:avLst/>
          </a:prstGeom>
        </p:spPr>
      </p:pic>
      <p:sp>
        <p:nvSpPr>
          <p:cNvPr id="29" name="Shape 6">
            <a:extLst>
              <a:ext uri="{FF2B5EF4-FFF2-40B4-BE49-F238E27FC236}">
                <a16:creationId xmlns:a16="http://schemas.microsoft.com/office/drawing/2014/main" id="{A362165A-64D5-2899-5CDD-83AB7ED142AE}"/>
              </a:ext>
            </a:extLst>
          </p:cNvPr>
          <p:cNvSpPr/>
          <p:nvPr/>
        </p:nvSpPr>
        <p:spPr>
          <a:xfrm>
            <a:off x="3175392" y="4573122"/>
            <a:ext cx="2148840" cy="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pl-PL" dirty="0"/>
          </a:p>
        </p:txBody>
      </p:sp>
      <p:pic>
        <p:nvPicPr>
          <p:cNvPr id="30" name="Obraz 29">
            <a:extLst>
              <a:ext uri="{FF2B5EF4-FFF2-40B4-BE49-F238E27FC236}">
                <a16:creationId xmlns:a16="http://schemas.microsoft.com/office/drawing/2014/main" id="{F6C04AD7-AB20-430D-AD5F-9D473CDD8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7958" y="2638980"/>
            <a:ext cx="3243018" cy="3138964"/>
          </a:xfrm>
          <a:prstGeom prst="rect">
            <a:avLst/>
          </a:prstGeom>
        </p:spPr>
      </p:pic>
      <p:sp>
        <p:nvSpPr>
          <p:cNvPr id="32" name="Text 0">
            <a:extLst>
              <a:ext uri="{FF2B5EF4-FFF2-40B4-BE49-F238E27FC236}">
                <a16:creationId xmlns:a16="http://schemas.microsoft.com/office/drawing/2014/main" id="{C37E50F6-57D2-C5DF-1EE4-29D1BBAEBBEB}"/>
              </a:ext>
            </a:extLst>
          </p:cNvPr>
          <p:cNvSpPr/>
          <p:nvPr/>
        </p:nvSpPr>
        <p:spPr>
          <a:xfrm>
            <a:off x="779410" y="-632930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4" name="Text 1">
            <a:extLst>
              <a:ext uri="{FF2B5EF4-FFF2-40B4-BE49-F238E27FC236}">
                <a16:creationId xmlns:a16="http://schemas.microsoft.com/office/drawing/2014/main" id="{0F972380-FE9A-FAD5-F8FA-3EB7AA91ACF1}"/>
              </a:ext>
            </a:extLst>
          </p:cNvPr>
          <p:cNvSpPr/>
          <p:nvPr/>
        </p:nvSpPr>
        <p:spPr>
          <a:xfrm>
            <a:off x="779410" y="-6100708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 zrobiliśmy dla AVII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37" name="Text 2">
            <a:extLst>
              <a:ext uri="{FF2B5EF4-FFF2-40B4-BE49-F238E27FC236}">
                <a16:creationId xmlns:a16="http://schemas.microsoft.com/office/drawing/2014/main" id="{1BC70A01-FF0E-DA36-0476-CEC0F8AC6BA9}"/>
              </a:ext>
            </a:extLst>
          </p:cNvPr>
          <p:cNvSpPr/>
          <p:nvPr/>
        </p:nvSpPr>
        <p:spPr>
          <a:xfrm>
            <a:off x="779410" y="-5414908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5BAD64E2-E010-35AD-3F78-ED966F815341}"/>
              </a:ext>
            </a:extLst>
          </p:cNvPr>
          <p:cNvSpPr/>
          <p:nvPr/>
        </p:nvSpPr>
        <p:spPr>
          <a:xfrm>
            <a:off x="3531446" y="-3304613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PKO EKSTRAKLASA</a:t>
            </a:r>
            <a:endParaRPr lang="en-US" sz="1100" dirty="0"/>
          </a:p>
        </p:txBody>
      </p:sp>
      <p:sp>
        <p:nvSpPr>
          <p:cNvPr id="41" name="Text 5">
            <a:extLst>
              <a:ext uri="{FF2B5EF4-FFF2-40B4-BE49-F238E27FC236}">
                <a16:creationId xmlns:a16="http://schemas.microsoft.com/office/drawing/2014/main" id="{A4886CEA-A646-AEB4-5378-B9F8FE4DC891}"/>
              </a:ext>
            </a:extLst>
          </p:cNvPr>
          <p:cNvSpPr/>
          <p:nvPr/>
        </p:nvSpPr>
        <p:spPr>
          <a:xfrm>
            <a:off x="3341498" y="-2963062"/>
            <a:ext cx="2148840" cy="7948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Pogoń Szczecin</a:t>
            </a:r>
            <a:endParaRPr lang="en-US" sz="2000" dirty="0"/>
          </a:p>
        </p:txBody>
      </p:sp>
      <p:sp>
        <p:nvSpPr>
          <p:cNvPr id="43" name="Shape 6">
            <a:extLst>
              <a:ext uri="{FF2B5EF4-FFF2-40B4-BE49-F238E27FC236}">
                <a16:creationId xmlns:a16="http://schemas.microsoft.com/office/drawing/2014/main" id="{D9374776-E265-1198-6966-DA355EB0D730}"/>
              </a:ext>
            </a:extLst>
          </p:cNvPr>
          <p:cNvSpPr/>
          <p:nvPr/>
        </p:nvSpPr>
        <p:spPr>
          <a:xfrm>
            <a:off x="3228608" y="-2283818"/>
            <a:ext cx="2148840" cy="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58F56B8F-B0FC-735E-F136-B925D849C3C7}"/>
              </a:ext>
            </a:extLst>
          </p:cNvPr>
          <p:cNvSpPr/>
          <p:nvPr/>
        </p:nvSpPr>
        <p:spPr>
          <a:xfrm>
            <a:off x="3258303" y="-2100937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F7F5F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47" name="Text 8">
            <a:extLst>
              <a:ext uri="{FF2B5EF4-FFF2-40B4-BE49-F238E27FC236}">
                <a16:creationId xmlns:a16="http://schemas.microsoft.com/office/drawing/2014/main" id="{1CFFD9BA-0BD5-E544-206D-1F994AC7EF0A}"/>
              </a:ext>
            </a:extLst>
          </p:cNvPr>
          <p:cNvSpPr/>
          <p:nvPr/>
        </p:nvSpPr>
        <p:spPr>
          <a:xfrm>
            <a:off x="3258303" y="-1826617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20 867 kibiców</a:t>
            </a:r>
            <a:endParaRPr lang="en-US" sz="1500" dirty="0"/>
          </a:p>
        </p:txBody>
      </p:sp>
      <p:pic>
        <p:nvPicPr>
          <p:cNvPr id="49" name="Obraz 48">
            <a:extLst>
              <a:ext uri="{FF2B5EF4-FFF2-40B4-BE49-F238E27FC236}">
                <a16:creationId xmlns:a16="http://schemas.microsoft.com/office/drawing/2014/main" id="{71467215-E7F3-F52E-BB0B-3FB14DCDD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0618" y="-4028031"/>
            <a:ext cx="2724820" cy="776516"/>
          </a:xfrm>
          <a:prstGeom prst="rect">
            <a:avLst/>
          </a:prstGeom>
        </p:spPr>
      </p:pic>
      <p:pic>
        <p:nvPicPr>
          <p:cNvPr id="51" name="Obraz 50">
            <a:extLst>
              <a:ext uri="{FF2B5EF4-FFF2-40B4-BE49-F238E27FC236}">
                <a16:creationId xmlns:a16="http://schemas.microsoft.com/office/drawing/2014/main" id="{2C1063BB-18F2-E616-4614-C8244B5AB7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693" y="-3764034"/>
            <a:ext cx="1673004" cy="2704857"/>
          </a:xfrm>
          <a:prstGeom prst="rect">
            <a:avLst/>
          </a:prstGeom>
        </p:spPr>
      </p:pic>
      <p:sp>
        <p:nvSpPr>
          <p:cNvPr id="53" name="Text 0">
            <a:extLst>
              <a:ext uri="{FF2B5EF4-FFF2-40B4-BE49-F238E27FC236}">
                <a16:creationId xmlns:a16="http://schemas.microsoft.com/office/drawing/2014/main" id="{6E1984EF-D39A-3970-D0A8-06E5F64306F6}"/>
              </a:ext>
            </a:extLst>
          </p:cNvPr>
          <p:cNvSpPr/>
          <p:nvPr/>
        </p:nvSpPr>
        <p:spPr>
          <a:xfrm>
            <a:off x="640080" y="7670493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5" name="Text 1">
            <a:extLst>
              <a:ext uri="{FF2B5EF4-FFF2-40B4-BE49-F238E27FC236}">
                <a16:creationId xmlns:a16="http://schemas.microsoft.com/office/drawing/2014/main" id="{89242C97-1862-7897-F0F1-8430B001C2B1}"/>
              </a:ext>
            </a:extLst>
          </p:cNvPr>
          <p:cNvSpPr/>
          <p:nvPr/>
        </p:nvSpPr>
        <p:spPr>
          <a:xfrm>
            <a:off x="640080" y="7899093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 zrobiliśmy dla AVII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57" name="Text 2">
            <a:extLst>
              <a:ext uri="{FF2B5EF4-FFF2-40B4-BE49-F238E27FC236}">
                <a16:creationId xmlns:a16="http://schemas.microsoft.com/office/drawing/2014/main" id="{EC8BAD1A-7EE0-41BD-0437-35B73553F681}"/>
              </a:ext>
            </a:extLst>
          </p:cNvPr>
          <p:cNvSpPr/>
          <p:nvPr/>
        </p:nvSpPr>
        <p:spPr>
          <a:xfrm>
            <a:off x="640080" y="8584893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59" name="Shape 15">
            <a:extLst>
              <a:ext uri="{FF2B5EF4-FFF2-40B4-BE49-F238E27FC236}">
                <a16:creationId xmlns:a16="http://schemas.microsoft.com/office/drawing/2014/main" id="{DE7393D3-03AD-BDF8-1EAF-2EC7E6B7CB04}"/>
              </a:ext>
            </a:extLst>
          </p:cNvPr>
          <p:cNvSpPr/>
          <p:nvPr/>
        </p:nvSpPr>
        <p:spPr>
          <a:xfrm>
            <a:off x="2411684" y="10199561"/>
            <a:ext cx="2606040" cy="2850266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61" name="Text 16">
            <a:extLst>
              <a:ext uri="{FF2B5EF4-FFF2-40B4-BE49-F238E27FC236}">
                <a16:creationId xmlns:a16="http://schemas.microsoft.com/office/drawing/2014/main" id="{7E075EA4-5517-42E9-02F7-D806FC798CDB}"/>
              </a:ext>
            </a:extLst>
          </p:cNvPr>
          <p:cNvSpPr/>
          <p:nvPr/>
        </p:nvSpPr>
        <p:spPr>
          <a:xfrm>
            <a:off x="3027677" y="10839641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BETCLIC 1 LIGA</a:t>
            </a:r>
            <a:endParaRPr lang="en-US" sz="1100" dirty="0"/>
          </a:p>
        </p:txBody>
      </p:sp>
      <p:sp>
        <p:nvSpPr>
          <p:cNvPr id="63" name="Text 17">
            <a:extLst>
              <a:ext uri="{FF2B5EF4-FFF2-40B4-BE49-F238E27FC236}">
                <a16:creationId xmlns:a16="http://schemas.microsoft.com/office/drawing/2014/main" id="{16F6F81F-3C3B-2AE0-5632-7E4224157D5B}"/>
              </a:ext>
            </a:extLst>
          </p:cNvPr>
          <p:cNvSpPr/>
          <p:nvPr/>
        </p:nvSpPr>
        <p:spPr>
          <a:xfrm>
            <a:off x="3027677" y="11005601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ŁKS Łódź</a:t>
            </a:r>
            <a:endParaRPr lang="en-US" sz="2000" dirty="0"/>
          </a:p>
        </p:txBody>
      </p:sp>
      <p:sp>
        <p:nvSpPr>
          <p:cNvPr id="129" name="Text 19">
            <a:extLst>
              <a:ext uri="{FF2B5EF4-FFF2-40B4-BE49-F238E27FC236}">
                <a16:creationId xmlns:a16="http://schemas.microsoft.com/office/drawing/2014/main" id="{47A43DA2-BE9B-DB9C-C675-4DC4158008CD}"/>
              </a:ext>
            </a:extLst>
          </p:cNvPr>
          <p:cNvSpPr/>
          <p:nvPr/>
        </p:nvSpPr>
        <p:spPr>
          <a:xfrm>
            <a:off x="2799077" y="12131282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F7F5F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132" name="Text 20">
            <a:extLst>
              <a:ext uri="{FF2B5EF4-FFF2-40B4-BE49-F238E27FC236}">
                <a16:creationId xmlns:a16="http://schemas.microsoft.com/office/drawing/2014/main" id="{7DCCE271-F334-110C-6149-0699C01791A3}"/>
              </a:ext>
            </a:extLst>
          </p:cNvPr>
          <p:cNvSpPr/>
          <p:nvPr/>
        </p:nvSpPr>
        <p:spPr>
          <a:xfrm>
            <a:off x="2799077" y="12387314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9 415 kibiców</a:t>
            </a:r>
            <a:endParaRPr lang="en-US" sz="1500" dirty="0"/>
          </a:p>
        </p:txBody>
      </p:sp>
      <p:sp>
        <p:nvSpPr>
          <p:cNvPr id="134" name="Shape 21">
            <a:extLst>
              <a:ext uri="{FF2B5EF4-FFF2-40B4-BE49-F238E27FC236}">
                <a16:creationId xmlns:a16="http://schemas.microsoft.com/office/drawing/2014/main" id="{AEFE648B-F547-BAC1-FFF4-9FF4B88A79E0}"/>
              </a:ext>
            </a:extLst>
          </p:cNvPr>
          <p:cNvSpPr/>
          <p:nvPr/>
        </p:nvSpPr>
        <p:spPr>
          <a:xfrm>
            <a:off x="5223174" y="10212276"/>
            <a:ext cx="2606040" cy="2837551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136" name="Text 22">
            <a:extLst>
              <a:ext uri="{FF2B5EF4-FFF2-40B4-BE49-F238E27FC236}">
                <a16:creationId xmlns:a16="http://schemas.microsoft.com/office/drawing/2014/main" id="{DF470F4F-C046-8A09-9AA0-6DA2881BD3F2}"/>
              </a:ext>
            </a:extLst>
          </p:cNvPr>
          <p:cNvSpPr/>
          <p:nvPr/>
        </p:nvSpPr>
        <p:spPr>
          <a:xfrm>
            <a:off x="5881934" y="10750874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BETCLIC 2 LIGA</a:t>
            </a:r>
            <a:endParaRPr lang="en-US" sz="1100" dirty="0"/>
          </a:p>
        </p:txBody>
      </p:sp>
      <p:sp>
        <p:nvSpPr>
          <p:cNvPr id="138" name="Shape 24">
            <a:extLst>
              <a:ext uri="{FF2B5EF4-FFF2-40B4-BE49-F238E27FC236}">
                <a16:creationId xmlns:a16="http://schemas.microsoft.com/office/drawing/2014/main" id="{2146C8EC-B11E-F5D3-0377-63391106E693}"/>
              </a:ext>
            </a:extLst>
          </p:cNvPr>
          <p:cNvSpPr/>
          <p:nvPr/>
        </p:nvSpPr>
        <p:spPr>
          <a:xfrm>
            <a:off x="5451774" y="11938658"/>
            <a:ext cx="2148840" cy="0"/>
          </a:xfrm>
          <a:prstGeom prst="line">
            <a:avLst/>
          </a:prstGeom>
          <a:noFill/>
          <a:ln w="9525">
            <a:solidFill>
              <a:srgbClr val="2E5A56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pl-PL" dirty="0"/>
          </a:p>
        </p:txBody>
      </p:sp>
      <p:sp>
        <p:nvSpPr>
          <p:cNvPr id="140" name="Text 25">
            <a:extLst>
              <a:ext uri="{FF2B5EF4-FFF2-40B4-BE49-F238E27FC236}">
                <a16:creationId xmlns:a16="http://schemas.microsoft.com/office/drawing/2014/main" id="{DE95F697-182E-4B4E-3D85-866DF4257FD5}"/>
              </a:ext>
            </a:extLst>
          </p:cNvPr>
          <p:cNvSpPr/>
          <p:nvPr/>
        </p:nvSpPr>
        <p:spPr>
          <a:xfrm>
            <a:off x="5471065" y="12177448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142" name="Text 26">
            <a:extLst>
              <a:ext uri="{FF2B5EF4-FFF2-40B4-BE49-F238E27FC236}">
                <a16:creationId xmlns:a16="http://schemas.microsoft.com/office/drawing/2014/main" id="{6ACABEC4-212C-925D-F434-E576E42109CB}"/>
              </a:ext>
            </a:extLst>
          </p:cNvPr>
          <p:cNvSpPr/>
          <p:nvPr/>
        </p:nvSpPr>
        <p:spPr>
          <a:xfrm>
            <a:off x="5471065" y="1243348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9 415 kibiców</a:t>
            </a:r>
            <a:endParaRPr lang="en-US" sz="1500" dirty="0"/>
          </a:p>
        </p:txBody>
      </p:sp>
      <p:pic>
        <p:nvPicPr>
          <p:cNvPr id="144" name="Obraz 143">
            <a:extLst>
              <a:ext uri="{FF2B5EF4-FFF2-40B4-BE49-F238E27FC236}">
                <a16:creationId xmlns:a16="http://schemas.microsoft.com/office/drawing/2014/main" id="{DBDA13BB-A77F-C2B6-888D-B06DAA06D0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678" y="9346758"/>
            <a:ext cx="1591710" cy="1591710"/>
          </a:xfrm>
          <a:prstGeom prst="rect">
            <a:avLst/>
          </a:prstGeom>
        </p:spPr>
      </p:pic>
      <p:pic>
        <p:nvPicPr>
          <p:cNvPr id="146" name="Obraz 145">
            <a:extLst>
              <a:ext uri="{FF2B5EF4-FFF2-40B4-BE49-F238E27FC236}">
                <a16:creationId xmlns:a16="http://schemas.microsoft.com/office/drawing/2014/main" id="{B9E8928E-25B2-68F8-1818-805884DE57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1934" y="9357806"/>
            <a:ext cx="1288519" cy="140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86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785">
        <p159:morph option="byObject"/>
      </p:transition>
    </mc:Choice>
    <mc:Fallback xmlns="">
      <p:transition spd="slow" advTm="6785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4C86B1DE-36B4-B03D-0F0B-2DA84798B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3FC6BD0B-3B43-45C4-C337-D42FC2519F50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13</a:t>
            </a:fld>
            <a:endParaRPr/>
          </a:p>
        </p:txBody>
      </p:sp>
      <p:sp>
        <p:nvSpPr>
          <p:cNvPr id="183" name="Google Shape;183;p28">
            <a:extLst>
              <a:ext uri="{FF2B5EF4-FFF2-40B4-BE49-F238E27FC236}">
                <a16:creationId xmlns:a16="http://schemas.microsoft.com/office/drawing/2014/main" id="{CD30EAE9-452F-A37E-5564-B3B9A130CC00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13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FEC0C796-8642-8EB2-0C7F-C6DD38C26D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0000"/>
                </a:schemeClr>
              </a:gs>
              <a:gs pos="0">
                <a:schemeClr val="tx1">
                  <a:alpha val="60000"/>
                </a:schemeClr>
              </a:gs>
              <a:gs pos="0">
                <a:srgbClr val="3E3E3F"/>
              </a:gs>
              <a:gs pos="0">
                <a:srgbClr val="7B7C7E"/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 useBgFill="1">
        <p:nvSpPr>
          <p:cNvPr id="6" name="Dowolny kształt: kształt 5">
            <a:extLst>
              <a:ext uri="{FF2B5EF4-FFF2-40B4-BE49-F238E27FC236}">
                <a16:creationId xmlns:a16="http://schemas.microsoft.com/office/drawing/2014/main" id="{34E500D5-1003-C6F5-21AA-34EE310C6403}"/>
              </a:ext>
            </a:extLst>
          </p:cNvPr>
          <p:cNvSpPr/>
          <p:nvPr/>
        </p:nvSpPr>
        <p:spPr>
          <a:xfrm rot="18900000">
            <a:off x="6253593" y="-1656414"/>
            <a:ext cx="10643701" cy="10707935"/>
          </a:xfrm>
          <a:custGeom>
            <a:avLst/>
            <a:gdLst>
              <a:gd name="csX0" fmla="*/ 2865783 w 3824034"/>
              <a:gd name="csY0" fmla="*/ 1940908 h 3825766"/>
              <a:gd name="csX1" fmla="*/ 3823545 w 3824034"/>
              <a:gd name="csY1" fmla="*/ 1940908 h 3825766"/>
              <a:gd name="csX2" fmla="*/ 3816183 w 3824034"/>
              <a:gd name="csY2" fmla="*/ 2096396 h 3825766"/>
              <a:gd name="csX3" fmla="*/ 2107570 w 3824034"/>
              <a:gd name="csY3" fmla="*/ 3815890 h 3825766"/>
              <a:gd name="csX4" fmla="*/ 1957708 w 3824034"/>
              <a:gd name="csY4" fmla="*/ 3823458 h 3825766"/>
              <a:gd name="csX5" fmla="*/ 1957708 w 3824034"/>
              <a:gd name="csY5" fmla="*/ 2867017 h 3825766"/>
              <a:gd name="csX6" fmla="*/ 2009781 w 3824034"/>
              <a:gd name="csY6" fmla="*/ 2864387 h 3825766"/>
              <a:gd name="csX7" fmla="*/ 2851319 w 3824034"/>
              <a:gd name="csY7" fmla="*/ 2093940 h 3825766"/>
              <a:gd name="csX8" fmla="*/ 521 w 3824034"/>
              <a:gd name="csY8" fmla="*/ 1940908 h 3825766"/>
              <a:gd name="csX9" fmla="*/ 958197 w 3824034"/>
              <a:gd name="csY9" fmla="*/ 1940908 h 3825766"/>
              <a:gd name="csX10" fmla="*/ 972662 w 3824034"/>
              <a:gd name="csY10" fmla="*/ 2093940 h 3825766"/>
              <a:gd name="csX11" fmla="*/ 1814200 w 3824034"/>
              <a:gd name="csY11" fmla="*/ 2864387 h 3825766"/>
              <a:gd name="csX12" fmla="*/ 1911989 w 3824034"/>
              <a:gd name="csY12" fmla="*/ 2869325 h 3825766"/>
              <a:gd name="csX13" fmla="*/ 1911989 w 3824034"/>
              <a:gd name="csY13" fmla="*/ 3825766 h 3825766"/>
              <a:gd name="csX14" fmla="*/ 8982 w 3824034"/>
              <a:gd name="csY14" fmla="*/ 2108464 h 3825766"/>
              <a:gd name="csX15" fmla="*/ 1957708 w 3824034"/>
              <a:gd name="csY15" fmla="*/ 2309 h 3825766"/>
              <a:gd name="csX16" fmla="*/ 2107570 w 3824034"/>
              <a:gd name="csY16" fmla="*/ 9876 h 3825766"/>
              <a:gd name="csX17" fmla="*/ 3816183 w 3824034"/>
              <a:gd name="csY17" fmla="*/ 1729370 h 3825766"/>
              <a:gd name="csX18" fmla="*/ 3824034 w 3824034"/>
              <a:gd name="csY18" fmla="*/ 1895189 h 3825766"/>
              <a:gd name="csX19" fmla="*/ 2866760 w 3824034"/>
              <a:gd name="csY19" fmla="*/ 1895189 h 3825766"/>
              <a:gd name="csX20" fmla="*/ 2851319 w 3824034"/>
              <a:gd name="csY20" fmla="*/ 1731827 h 3825766"/>
              <a:gd name="csX21" fmla="*/ 2009781 w 3824034"/>
              <a:gd name="csY21" fmla="*/ 961379 h 3825766"/>
              <a:gd name="csX22" fmla="*/ 1957708 w 3824034"/>
              <a:gd name="csY22" fmla="*/ 958750 h 3825766"/>
              <a:gd name="csX23" fmla="*/ 1911989 w 3824034"/>
              <a:gd name="csY23" fmla="*/ 0 h 3825766"/>
              <a:gd name="csX24" fmla="*/ 1911989 w 3824034"/>
              <a:gd name="csY24" fmla="*/ 956441 h 3825766"/>
              <a:gd name="csX25" fmla="*/ 1814200 w 3824034"/>
              <a:gd name="csY25" fmla="*/ 961379 h 3825766"/>
              <a:gd name="csX26" fmla="*/ 972662 w 3824034"/>
              <a:gd name="csY26" fmla="*/ 1731827 h 3825766"/>
              <a:gd name="csX27" fmla="*/ 957221 w 3824034"/>
              <a:gd name="csY27" fmla="*/ 1895189 h 3825766"/>
              <a:gd name="csX28" fmla="*/ 0 w 3824034"/>
              <a:gd name="csY28" fmla="*/ 1895189 h 3825766"/>
              <a:gd name="csX29" fmla="*/ 8982 w 3824034"/>
              <a:gd name="csY29" fmla="*/ 1717302 h 3825766"/>
              <a:gd name="csX30" fmla="*/ 1911989 w 3824034"/>
              <a:gd name="csY30" fmla="*/ 0 h 382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824034" h="3825766">
                <a:moveTo>
                  <a:pt x="2865783" y="1940908"/>
                </a:moveTo>
                <a:lnTo>
                  <a:pt x="3823545" y="1940908"/>
                </a:lnTo>
                <a:lnTo>
                  <a:pt x="3816183" y="2096396"/>
                </a:lnTo>
                <a:cubicBezTo>
                  <a:pt x="3729955" y="3002339"/>
                  <a:pt x="3011867" y="3724054"/>
                  <a:pt x="2107570" y="3815890"/>
                </a:cubicBezTo>
                <a:lnTo>
                  <a:pt x="1957708" y="3823458"/>
                </a:lnTo>
                <a:lnTo>
                  <a:pt x="1957708" y="2867017"/>
                </a:lnTo>
                <a:lnTo>
                  <a:pt x="2009781" y="2864387"/>
                </a:lnTo>
                <a:cubicBezTo>
                  <a:pt x="2431786" y="2821530"/>
                  <a:pt x="2772687" y="2504326"/>
                  <a:pt x="2851319" y="2093940"/>
                </a:cubicBezTo>
                <a:close/>
                <a:moveTo>
                  <a:pt x="521" y="1940908"/>
                </a:moveTo>
                <a:lnTo>
                  <a:pt x="958197" y="1940908"/>
                </a:lnTo>
                <a:lnTo>
                  <a:pt x="972662" y="2093940"/>
                </a:lnTo>
                <a:cubicBezTo>
                  <a:pt x="1051293" y="2504326"/>
                  <a:pt x="1392195" y="2821530"/>
                  <a:pt x="1814200" y="2864387"/>
                </a:cubicBezTo>
                <a:lnTo>
                  <a:pt x="1911989" y="2869325"/>
                </a:lnTo>
                <a:lnTo>
                  <a:pt x="1911989" y="3825766"/>
                </a:lnTo>
                <a:cubicBezTo>
                  <a:pt x="921562" y="3825766"/>
                  <a:pt x="106941" y="3073047"/>
                  <a:pt x="8982" y="2108464"/>
                </a:cubicBezTo>
                <a:close/>
                <a:moveTo>
                  <a:pt x="1957708" y="2309"/>
                </a:moveTo>
                <a:lnTo>
                  <a:pt x="2107570" y="9876"/>
                </a:lnTo>
                <a:cubicBezTo>
                  <a:pt x="3011867" y="101713"/>
                  <a:pt x="3729955" y="823428"/>
                  <a:pt x="3816183" y="1729370"/>
                </a:cubicBezTo>
                <a:lnTo>
                  <a:pt x="3824034" y="1895189"/>
                </a:lnTo>
                <a:lnTo>
                  <a:pt x="2866760" y="1895189"/>
                </a:lnTo>
                <a:lnTo>
                  <a:pt x="2851319" y="1731827"/>
                </a:lnTo>
                <a:cubicBezTo>
                  <a:pt x="2772687" y="1321441"/>
                  <a:pt x="2431786" y="1004236"/>
                  <a:pt x="2009781" y="961379"/>
                </a:cubicBezTo>
                <a:lnTo>
                  <a:pt x="1957708" y="958750"/>
                </a:lnTo>
                <a:close/>
                <a:moveTo>
                  <a:pt x="1911989" y="0"/>
                </a:moveTo>
                <a:lnTo>
                  <a:pt x="1911989" y="956441"/>
                </a:lnTo>
                <a:lnTo>
                  <a:pt x="1814200" y="961379"/>
                </a:lnTo>
                <a:cubicBezTo>
                  <a:pt x="1392195" y="1004236"/>
                  <a:pt x="1051293" y="1321441"/>
                  <a:pt x="972662" y="1731827"/>
                </a:cubicBezTo>
                <a:lnTo>
                  <a:pt x="957221" y="1895189"/>
                </a:lnTo>
                <a:lnTo>
                  <a:pt x="0" y="1895189"/>
                </a:lnTo>
                <a:lnTo>
                  <a:pt x="8982" y="1717302"/>
                </a:lnTo>
                <a:cubicBezTo>
                  <a:pt x="106941" y="752719"/>
                  <a:pt x="921562" y="0"/>
                  <a:pt x="1911989" y="0"/>
                </a:cubicBezTo>
                <a:close/>
              </a:path>
            </a:pathLst>
          </a:custGeom>
          <a:ln>
            <a:noFill/>
          </a:ln>
          <a:effectLst>
            <a:outerShdw blurRad="508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2EB1DF77-A9CC-D59A-525A-7AFB70EACB71}"/>
              </a:ext>
            </a:extLst>
          </p:cNvPr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F195508E-8163-D518-F256-6926C1A53968}"/>
              </a:ext>
            </a:extLst>
          </p:cNvPr>
          <p:cNvSpPr/>
          <p:nvPr/>
        </p:nvSpPr>
        <p:spPr>
          <a:xfrm>
            <a:off x="640080" y="9144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3400"/>
              </a:lnSpc>
            </a:pPr>
            <a:r>
              <a:rPr lang="pl-PL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 rozwijaliśmy AVIA w 2026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0E3774D4-7F98-9B3F-3E5F-CCB281A481C2}"/>
              </a:ext>
            </a:extLst>
          </p:cNvPr>
          <p:cNvSpPr/>
          <p:nvPr/>
        </p:nvSpPr>
        <p:spPr>
          <a:xfrm>
            <a:off x="640080" y="1600200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42" name="Shape 15">
            <a:extLst>
              <a:ext uri="{FF2B5EF4-FFF2-40B4-BE49-F238E27FC236}">
                <a16:creationId xmlns:a16="http://schemas.microsoft.com/office/drawing/2014/main" id="{4D44E574-167C-71B9-5B5B-FAE0C3C4D865}"/>
              </a:ext>
            </a:extLst>
          </p:cNvPr>
          <p:cNvSpPr/>
          <p:nvPr/>
        </p:nvSpPr>
        <p:spPr>
          <a:xfrm>
            <a:off x="2411684" y="3214868"/>
            <a:ext cx="2606040" cy="2850266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44" name="Text 16">
            <a:extLst>
              <a:ext uri="{FF2B5EF4-FFF2-40B4-BE49-F238E27FC236}">
                <a16:creationId xmlns:a16="http://schemas.microsoft.com/office/drawing/2014/main" id="{931AC185-CDD3-1DB1-0D11-FCBAFBBAC2D4}"/>
              </a:ext>
            </a:extLst>
          </p:cNvPr>
          <p:cNvSpPr/>
          <p:nvPr/>
        </p:nvSpPr>
        <p:spPr>
          <a:xfrm>
            <a:off x="3027677" y="3854948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BETCLIC 1 LIGA</a:t>
            </a:r>
            <a:endParaRPr lang="en-US" sz="1100" dirty="0"/>
          </a:p>
        </p:txBody>
      </p:sp>
      <p:sp>
        <p:nvSpPr>
          <p:cNvPr id="46" name="Text 17">
            <a:extLst>
              <a:ext uri="{FF2B5EF4-FFF2-40B4-BE49-F238E27FC236}">
                <a16:creationId xmlns:a16="http://schemas.microsoft.com/office/drawing/2014/main" id="{1CD296AB-8B93-1367-1D18-DA8C0082CAEA}"/>
              </a:ext>
            </a:extLst>
          </p:cNvPr>
          <p:cNvSpPr/>
          <p:nvPr/>
        </p:nvSpPr>
        <p:spPr>
          <a:xfrm>
            <a:off x="3027677" y="4020908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ŁKS Łódź</a:t>
            </a:r>
            <a:endParaRPr lang="en-US" sz="2000" dirty="0"/>
          </a:p>
        </p:txBody>
      </p:sp>
      <p:sp>
        <p:nvSpPr>
          <p:cNvPr id="48" name="Shape 18">
            <a:extLst>
              <a:ext uri="{FF2B5EF4-FFF2-40B4-BE49-F238E27FC236}">
                <a16:creationId xmlns:a16="http://schemas.microsoft.com/office/drawing/2014/main" id="{321B5CE1-F9FA-7E39-C4C8-A8DFE8EAC14A}"/>
              </a:ext>
            </a:extLst>
          </p:cNvPr>
          <p:cNvSpPr/>
          <p:nvPr/>
        </p:nvSpPr>
        <p:spPr>
          <a:xfrm>
            <a:off x="2667143" y="4940075"/>
            <a:ext cx="2148840" cy="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sp>
        <p:nvSpPr>
          <p:cNvPr id="50" name="Text 19">
            <a:extLst>
              <a:ext uri="{FF2B5EF4-FFF2-40B4-BE49-F238E27FC236}">
                <a16:creationId xmlns:a16="http://schemas.microsoft.com/office/drawing/2014/main" id="{4BEAF2E6-6DD2-8BD2-ECD9-4EE79D97202B}"/>
              </a:ext>
            </a:extLst>
          </p:cNvPr>
          <p:cNvSpPr/>
          <p:nvPr/>
        </p:nvSpPr>
        <p:spPr>
          <a:xfrm>
            <a:off x="2799077" y="5146589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F7F5F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52" name="Text 20">
            <a:extLst>
              <a:ext uri="{FF2B5EF4-FFF2-40B4-BE49-F238E27FC236}">
                <a16:creationId xmlns:a16="http://schemas.microsoft.com/office/drawing/2014/main" id="{5C0C206B-1694-3624-306C-ECB74280C076}"/>
              </a:ext>
            </a:extLst>
          </p:cNvPr>
          <p:cNvSpPr/>
          <p:nvPr/>
        </p:nvSpPr>
        <p:spPr>
          <a:xfrm>
            <a:off x="2799077" y="5402621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9 </a:t>
            </a:r>
            <a:r>
              <a:rPr lang="pl-PL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000</a:t>
            </a: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kibiców</a:t>
            </a:r>
            <a:endParaRPr lang="en-US" sz="1500" dirty="0"/>
          </a:p>
        </p:txBody>
      </p:sp>
      <p:sp>
        <p:nvSpPr>
          <p:cNvPr id="54" name="Shape 21">
            <a:extLst>
              <a:ext uri="{FF2B5EF4-FFF2-40B4-BE49-F238E27FC236}">
                <a16:creationId xmlns:a16="http://schemas.microsoft.com/office/drawing/2014/main" id="{234DFECE-8891-B18D-8536-72294FFDB2C9}"/>
              </a:ext>
            </a:extLst>
          </p:cNvPr>
          <p:cNvSpPr/>
          <p:nvPr/>
        </p:nvSpPr>
        <p:spPr>
          <a:xfrm>
            <a:off x="5223174" y="3227583"/>
            <a:ext cx="2606040" cy="2837551"/>
          </a:xfrm>
          <a:prstGeom prst="rect">
            <a:avLst/>
          </a:prstGeom>
          <a:solidFill>
            <a:srgbClr val="83D1CD"/>
          </a:solidFill>
          <a:ln/>
        </p:spPr>
      </p:sp>
      <p:sp>
        <p:nvSpPr>
          <p:cNvPr id="56" name="Text 22">
            <a:extLst>
              <a:ext uri="{FF2B5EF4-FFF2-40B4-BE49-F238E27FC236}">
                <a16:creationId xmlns:a16="http://schemas.microsoft.com/office/drawing/2014/main" id="{83A01AC2-CD85-E01D-742F-37CDE390E12F}"/>
              </a:ext>
            </a:extLst>
          </p:cNvPr>
          <p:cNvSpPr/>
          <p:nvPr/>
        </p:nvSpPr>
        <p:spPr>
          <a:xfrm>
            <a:off x="5881934" y="3766181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BETCLIC 2 LIGA</a:t>
            </a:r>
            <a:endParaRPr lang="en-US" sz="1100" dirty="0"/>
          </a:p>
        </p:txBody>
      </p:sp>
      <p:sp>
        <p:nvSpPr>
          <p:cNvPr id="58" name="Text 23">
            <a:extLst>
              <a:ext uri="{FF2B5EF4-FFF2-40B4-BE49-F238E27FC236}">
                <a16:creationId xmlns:a16="http://schemas.microsoft.com/office/drawing/2014/main" id="{DB75A345-0568-9F40-553D-91D4D5FD4F82}"/>
              </a:ext>
            </a:extLst>
          </p:cNvPr>
          <p:cNvSpPr/>
          <p:nvPr/>
        </p:nvSpPr>
        <p:spPr>
          <a:xfrm>
            <a:off x="5693464" y="4095029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Podbeskidzie</a:t>
            </a:r>
            <a:endParaRPr lang="en-US" sz="2000" dirty="0"/>
          </a:p>
        </p:txBody>
      </p:sp>
      <p:sp>
        <p:nvSpPr>
          <p:cNvPr id="60" name="Shape 24">
            <a:extLst>
              <a:ext uri="{FF2B5EF4-FFF2-40B4-BE49-F238E27FC236}">
                <a16:creationId xmlns:a16="http://schemas.microsoft.com/office/drawing/2014/main" id="{B777588F-103D-7CA8-B891-EEA569664C72}"/>
              </a:ext>
            </a:extLst>
          </p:cNvPr>
          <p:cNvSpPr/>
          <p:nvPr/>
        </p:nvSpPr>
        <p:spPr>
          <a:xfrm>
            <a:off x="5451774" y="4953965"/>
            <a:ext cx="2148840" cy="0"/>
          </a:xfrm>
          <a:prstGeom prst="line">
            <a:avLst/>
          </a:prstGeom>
          <a:noFill/>
          <a:ln w="9525">
            <a:solidFill>
              <a:srgbClr val="2E5A56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pl-PL" dirty="0"/>
          </a:p>
        </p:txBody>
      </p:sp>
      <p:sp>
        <p:nvSpPr>
          <p:cNvPr id="62" name="Text 25">
            <a:extLst>
              <a:ext uri="{FF2B5EF4-FFF2-40B4-BE49-F238E27FC236}">
                <a16:creationId xmlns:a16="http://schemas.microsoft.com/office/drawing/2014/main" id="{631237D7-2AA6-3A9D-BBA7-04C2DB77A984}"/>
              </a:ext>
            </a:extLst>
          </p:cNvPr>
          <p:cNvSpPr/>
          <p:nvPr/>
        </p:nvSpPr>
        <p:spPr>
          <a:xfrm>
            <a:off x="5471065" y="5192755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128" name="Text 26">
            <a:extLst>
              <a:ext uri="{FF2B5EF4-FFF2-40B4-BE49-F238E27FC236}">
                <a16:creationId xmlns:a16="http://schemas.microsoft.com/office/drawing/2014/main" id="{CC54103A-539B-D095-AD0D-9EBD5A1AB4FF}"/>
              </a:ext>
            </a:extLst>
          </p:cNvPr>
          <p:cNvSpPr/>
          <p:nvPr/>
        </p:nvSpPr>
        <p:spPr>
          <a:xfrm>
            <a:off x="5471065" y="5448787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9 415 kibiców</a:t>
            </a:r>
            <a:endParaRPr lang="en-US" sz="1500" dirty="0"/>
          </a:p>
        </p:txBody>
      </p:sp>
      <p:pic>
        <p:nvPicPr>
          <p:cNvPr id="132" name="Obraz 131">
            <a:extLst>
              <a:ext uri="{FF2B5EF4-FFF2-40B4-BE49-F238E27FC236}">
                <a16:creationId xmlns:a16="http://schemas.microsoft.com/office/drawing/2014/main" id="{400BADD0-B806-CD95-46AB-6FCC4DC9F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678" y="2362065"/>
            <a:ext cx="1591710" cy="1591710"/>
          </a:xfrm>
          <a:prstGeom prst="rect">
            <a:avLst/>
          </a:prstGeom>
        </p:spPr>
      </p:pic>
      <p:pic>
        <p:nvPicPr>
          <p:cNvPr id="134" name="Obraz 133">
            <a:extLst>
              <a:ext uri="{FF2B5EF4-FFF2-40B4-BE49-F238E27FC236}">
                <a16:creationId xmlns:a16="http://schemas.microsoft.com/office/drawing/2014/main" id="{A6C9D728-02DB-A60C-A6E0-3B8DD6255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934" y="2373113"/>
            <a:ext cx="1288519" cy="1404527"/>
          </a:xfrm>
          <a:prstGeom prst="rect">
            <a:avLst/>
          </a:prstGeom>
        </p:spPr>
      </p:pic>
      <p:sp>
        <p:nvSpPr>
          <p:cNvPr id="136" name="Text 0">
            <a:extLst>
              <a:ext uri="{FF2B5EF4-FFF2-40B4-BE49-F238E27FC236}">
                <a16:creationId xmlns:a16="http://schemas.microsoft.com/office/drawing/2014/main" id="{1D0F9FC8-9627-699B-CB92-E45394F41465}"/>
              </a:ext>
            </a:extLst>
          </p:cNvPr>
          <p:cNvSpPr/>
          <p:nvPr/>
        </p:nvSpPr>
        <p:spPr>
          <a:xfrm>
            <a:off x="1158383" y="-6416089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8" name="Text 1">
            <a:extLst>
              <a:ext uri="{FF2B5EF4-FFF2-40B4-BE49-F238E27FC236}">
                <a16:creationId xmlns:a16="http://schemas.microsoft.com/office/drawing/2014/main" id="{6499AA3B-C223-1BF8-5FFE-B10A2CA73C46}"/>
              </a:ext>
            </a:extLst>
          </p:cNvPr>
          <p:cNvSpPr/>
          <p:nvPr/>
        </p:nvSpPr>
        <p:spPr>
          <a:xfrm>
            <a:off x="1158383" y="-6187489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 zrobiliśmy dla AVII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140" name="Text 2">
            <a:extLst>
              <a:ext uri="{FF2B5EF4-FFF2-40B4-BE49-F238E27FC236}">
                <a16:creationId xmlns:a16="http://schemas.microsoft.com/office/drawing/2014/main" id="{0B713CB4-17A6-5067-EBCB-35528E0DD7EB}"/>
              </a:ext>
            </a:extLst>
          </p:cNvPr>
          <p:cNvSpPr/>
          <p:nvPr/>
        </p:nvSpPr>
        <p:spPr>
          <a:xfrm>
            <a:off x="1158383" y="-5501689"/>
            <a:ext cx="6583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Jedna skoordynowana kampania sponsoringowa — cztery kluby, trzy poziomy rozgrywek, jedna marka: Twoja stacja.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42" name="Text 10">
            <a:extLst>
              <a:ext uri="{FF2B5EF4-FFF2-40B4-BE49-F238E27FC236}">
                <a16:creationId xmlns:a16="http://schemas.microsoft.com/office/drawing/2014/main" id="{B00EF4DC-09A3-194D-DAE8-D911A8DA583B}"/>
              </a:ext>
            </a:extLst>
          </p:cNvPr>
          <p:cNvSpPr/>
          <p:nvPr/>
        </p:nvSpPr>
        <p:spPr>
          <a:xfrm>
            <a:off x="4125104" y="-3383621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BETCLIC 1 LIGA</a:t>
            </a:r>
            <a:endParaRPr lang="en-US" sz="1100" dirty="0"/>
          </a:p>
        </p:txBody>
      </p:sp>
      <p:sp>
        <p:nvSpPr>
          <p:cNvPr id="144" name="Text 11">
            <a:extLst>
              <a:ext uri="{FF2B5EF4-FFF2-40B4-BE49-F238E27FC236}">
                <a16:creationId xmlns:a16="http://schemas.microsoft.com/office/drawing/2014/main" id="{8B5A6975-AAD2-4E70-018A-2D3C57BC966A}"/>
              </a:ext>
            </a:extLst>
          </p:cNvPr>
          <p:cNvSpPr/>
          <p:nvPr/>
        </p:nvSpPr>
        <p:spPr>
          <a:xfrm>
            <a:off x="3904037" y="-2790801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Wisła Kraków</a:t>
            </a:r>
            <a:endParaRPr lang="en-US" sz="2000" dirty="0"/>
          </a:p>
        </p:txBody>
      </p:sp>
      <p:sp>
        <p:nvSpPr>
          <p:cNvPr id="146" name="Text 13">
            <a:extLst>
              <a:ext uri="{FF2B5EF4-FFF2-40B4-BE49-F238E27FC236}">
                <a16:creationId xmlns:a16="http://schemas.microsoft.com/office/drawing/2014/main" id="{5821CDFE-2A21-D247-EBF4-F1896F62B096}"/>
              </a:ext>
            </a:extLst>
          </p:cNvPr>
          <p:cNvSpPr/>
          <p:nvPr/>
        </p:nvSpPr>
        <p:spPr>
          <a:xfrm>
            <a:off x="3675437" y="-1602081"/>
            <a:ext cx="2148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FREKWENCJA</a:t>
            </a:r>
            <a:endParaRPr lang="en-US" sz="900" dirty="0"/>
          </a:p>
        </p:txBody>
      </p:sp>
      <p:sp>
        <p:nvSpPr>
          <p:cNvPr id="148" name="Text 14">
            <a:extLst>
              <a:ext uri="{FF2B5EF4-FFF2-40B4-BE49-F238E27FC236}">
                <a16:creationId xmlns:a16="http://schemas.microsoft.com/office/drawing/2014/main" id="{1F646977-0F0A-3893-F080-7736EA539255}"/>
              </a:ext>
            </a:extLst>
          </p:cNvPr>
          <p:cNvSpPr/>
          <p:nvPr/>
        </p:nvSpPr>
        <p:spPr>
          <a:xfrm>
            <a:off x="3675437" y="-1346049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33 000 kibiców</a:t>
            </a:r>
            <a:endParaRPr lang="en-US" sz="1500" dirty="0"/>
          </a:p>
        </p:txBody>
      </p:sp>
      <p:pic>
        <p:nvPicPr>
          <p:cNvPr id="150" name="Obraz 149">
            <a:extLst>
              <a:ext uri="{FF2B5EF4-FFF2-40B4-BE49-F238E27FC236}">
                <a16:creationId xmlns:a16="http://schemas.microsoft.com/office/drawing/2014/main" id="{91FC37BC-30CF-DA3C-7351-616050B3B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2260" y="-4880225"/>
            <a:ext cx="1591710" cy="1591710"/>
          </a:xfrm>
          <a:prstGeom prst="rect">
            <a:avLst/>
          </a:prstGeom>
        </p:spPr>
      </p:pic>
      <p:sp>
        <p:nvSpPr>
          <p:cNvPr id="152" name="Shape 6">
            <a:extLst>
              <a:ext uri="{FF2B5EF4-FFF2-40B4-BE49-F238E27FC236}">
                <a16:creationId xmlns:a16="http://schemas.microsoft.com/office/drawing/2014/main" id="{E1C19D0F-F133-6208-AD56-0E599596A717}"/>
              </a:ext>
            </a:extLst>
          </p:cNvPr>
          <p:cNvSpPr/>
          <p:nvPr/>
        </p:nvSpPr>
        <p:spPr>
          <a:xfrm>
            <a:off x="3675437" y="-1958386"/>
            <a:ext cx="2148840" cy="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prstDash val="solid"/>
          </a:ln>
        </p:spPr>
      </p:sp>
      <p:pic>
        <p:nvPicPr>
          <p:cNvPr id="154" name="Obraz 153">
            <a:extLst>
              <a:ext uri="{FF2B5EF4-FFF2-40B4-BE49-F238E27FC236}">
                <a16:creationId xmlns:a16="http://schemas.microsoft.com/office/drawing/2014/main" id="{35D724D1-D8C5-99AC-FA5C-190B99F35D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45" y="-4462909"/>
            <a:ext cx="3243018" cy="31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02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9788">
        <p159:morph option="byObject"/>
      </p:transition>
    </mc:Choice>
    <mc:Fallback xmlns="">
      <p:transition spd="slow" advTm="29788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Shape 177">
          <a:extLst>
            <a:ext uri="{FF2B5EF4-FFF2-40B4-BE49-F238E27FC236}">
              <a16:creationId xmlns:a16="http://schemas.microsoft.com/office/drawing/2014/main" id="{5FF99BDF-0EA1-2FE6-7F3B-D225C84C0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>
            <a:extLst>
              <a:ext uri="{FF2B5EF4-FFF2-40B4-BE49-F238E27FC236}">
                <a16:creationId xmlns:a16="http://schemas.microsoft.com/office/drawing/2014/main" id="{5BA3279D-C73D-7AA2-53B9-DB850E7C2431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14</a:t>
            </a:fld>
            <a:endParaRPr/>
          </a:p>
        </p:txBody>
      </p:sp>
      <p:sp>
        <p:nvSpPr>
          <p:cNvPr id="183" name="Google Shape;183;p28">
            <a:extLst>
              <a:ext uri="{FF2B5EF4-FFF2-40B4-BE49-F238E27FC236}">
                <a16:creationId xmlns:a16="http://schemas.microsoft.com/office/drawing/2014/main" id="{B31C4758-9768-4E3D-1E36-8D92FCC2E789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14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44AE644-D2FA-46BA-66BC-FCBE58E5A3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60000"/>
                </a:schemeClr>
              </a:gs>
              <a:gs pos="0">
                <a:schemeClr val="tx1">
                  <a:alpha val="60000"/>
                </a:schemeClr>
              </a:gs>
              <a:gs pos="0">
                <a:srgbClr val="3E3E3F"/>
              </a:gs>
              <a:gs pos="0">
                <a:srgbClr val="7B7C7E"/>
              </a:gs>
              <a:gs pos="100000">
                <a:schemeClr val="tx1">
                  <a:alpha val="0"/>
                </a:schemeClr>
              </a:gs>
              <a:gs pos="0">
                <a:schemeClr val="tx1">
                  <a:alpha val="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 useBgFill="1">
        <p:nvSpPr>
          <p:cNvPr id="6" name="Dowolny kształt: kształt 5">
            <a:extLst>
              <a:ext uri="{FF2B5EF4-FFF2-40B4-BE49-F238E27FC236}">
                <a16:creationId xmlns:a16="http://schemas.microsoft.com/office/drawing/2014/main" id="{337CB30A-E97B-E700-DBD2-57DA6C135D91}"/>
              </a:ext>
            </a:extLst>
          </p:cNvPr>
          <p:cNvSpPr/>
          <p:nvPr/>
        </p:nvSpPr>
        <p:spPr>
          <a:xfrm rot="2700000">
            <a:off x="6253593" y="-1656414"/>
            <a:ext cx="10643701" cy="10707935"/>
          </a:xfrm>
          <a:custGeom>
            <a:avLst/>
            <a:gdLst>
              <a:gd name="csX0" fmla="*/ 2865783 w 3824034"/>
              <a:gd name="csY0" fmla="*/ 1940908 h 3825766"/>
              <a:gd name="csX1" fmla="*/ 3823545 w 3824034"/>
              <a:gd name="csY1" fmla="*/ 1940908 h 3825766"/>
              <a:gd name="csX2" fmla="*/ 3816183 w 3824034"/>
              <a:gd name="csY2" fmla="*/ 2096396 h 3825766"/>
              <a:gd name="csX3" fmla="*/ 2107570 w 3824034"/>
              <a:gd name="csY3" fmla="*/ 3815890 h 3825766"/>
              <a:gd name="csX4" fmla="*/ 1957708 w 3824034"/>
              <a:gd name="csY4" fmla="*/ 3823458 h 3825766"/>
              <a:gd name="csX5" fmla="*/ 1957708 w 3824034"/>
              <a:gd name="csY5" fmla="*/ 2867017 h 3825766"/>
              <a:gd name="csX6" fmla="*/ 2009781 w 3824034"/>
              <a:gd name="csY6" fmla="*/ 2864387 h 3825766"/>
              <a:gd name="csX7" fmla="*/ 2851319 w 3824034"/>
              <a:gd name="csY7" fmla="*/ 2093940 h 3825766"/>
              <a:gd name="csX8" fmla="*/ 521 w 3824034"/>
              <a:gd name="csY8" fmla="*/ 1940908 h 3825766"/>
              <a:gd name="csX9" fmla="*/ 958197 w 3824034"/>
              <a:gd name="csY9" fmla="*/ 1940908 h 3825766"/>
              <a:gd name="csX10" fmla="*/ 972662 w 3824034"/>
              <a:gd name="csY10" fmla="*/ 2093940 h 3825766"/>
              <a:gd name="csX11" fmla="*/ 1814200 w 3824034"/>
              <a:gd name="csY11" fmla="*/ 2864387 h 3825766"/>
              <a:gd name="csX12" fmla="*/ 1911989 w 3824034"/>
              <a:gd name="csY12" fmla="*/ 2869325 h 3825766"/>
              <a:gd name="csX13" fmla="*/ 1911989 w 3824034"/>
              <a:gd name="csY13" fmla="*/ 3825766 h 3825766"/>
              <a:gd name="csX14" fmla="*/ 8982 w 3824034"/>
              <a:gd name="csY14" fmla="*/ 2108464 h 3825766"/>
              <a:gd name="csX15" fmla="*/ 1957708 w 3824034"/>
              <a:gd name="csY15" fmla="*/ 2309 h 3825766"/>
              <a:gd name="csX16" fmla="*/ 2107570 w 3824034"/>
              <a:gd name="csY16" fmla="*/ 9876 h 3825766"/>
              <a:gd name="csX17" fmla="*/ 3816183 w 3824034"/>
              <a:gd name="csY17" fmla="*/ 1729370 h 3825766"/>
              <a:gd name="csX18" fmla="*/ 3824034 w 3824034"/>
              <a:gd name="csY18" fmla="*/ 1895189 h 3825766"/>
              <a:gd name="csX19" fmla="*/ 2866760 w 3824034"/>
              <a:gd name="csY19" fmla="*/ 1895189 h 3825766"/>
              <a:gd name="csX20" fmla="*/ 2851319 w 3824034"/>
              <a:gd name="csY20" fmla="*/ 1731827 h 3825766"/>
              <a:gd name="csX21" fmla="*/ 2009781 w 3824034"/>
              <a:gd name="csY21" fmla="*/ 961379 h 3825766"/>
              <a:gd name="csX22" fmla="*/ 1957708 w 3824034"/>
              <a:gd name="csY22" fmla="*/ 958750 h 3825766"/>
              <a:gd name="csX23" fmla="*/ 1911989 w 3824034"/>
              <a:gd name="csY23" fmla="*/ 0 h 3825766"/>
              <a:gd name="csX24" fmla="*/ 1911989 w 3824034"/>
              <a:gd name="csY24" fmla="*/ 956441 h 3825766"/>
              <a:gd name="csX25" fmla="*/ 1814200 w 3824034"/>
              <a:gd name="csY25" fmla="*/ 961379 h 3825766"/>
              <a:gd name="csX26" fmla="*/ 972662 w 3824034"/>
              <a:gd name="csY26" fmla="*/ 1731827 h 3825766"/>
              <a:gd name="csX27" fmla="*/ 957221 w 3824034"/>
              <a:gd name="csY27" fmla="*/ 1895189 h 3825766"/>
              <a:gd name="csX28" fmla="*/ 0 w 3824034"/>
              <a:gd name="csY28" fmla="*/ 1895189 h 3825766"/>
              <a:gd name="csX29" fmla="*/ 8982 w 3824034"/>
              <a:gd name="csY29" fmla="*/ 1717302 h 3825766"/>
              <a:gd name="csX30" fmla="*/ 1911989 w 3824034"/>
              <a:gd name="csY30" fmla="*/ 0 h 3825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824034" h="3825766">
                <a:moveTo>
                  <a:pt x="2865783" y="1940908"/>
                </a:moveTo>
                <a:lnTo>
                  <a:pt x="3823545" y="1940908"/>
                </a:lnTo>
                <a:lnTo>
                  <a:pt x="3816183" y="2096396"/>
                </a:lnTo>
                <a:cubicBezTo>
                  <a:pt x="3729955" y="3002339"/>
                  <a:pt x="3011867" y="3724054"/>
                  <a:pt x="2107570" y="3815890"/>
                </a:cubicBezTo>
                <a:lnTo>
                  <a:pt x="1957708" y="3823458"/>
                </a:lnTo>
                <a:lnTo>
                  <a:pt x="1957708" y="2867017"/>
                </a:lnTo>
                <a:lnTo>
                  <a:pt x="2009781" y="2864387"/>
                </a:lnTo>
                <a:cubicBezTo>
                  <a:pt x="2431786" y="2821530"/>
                  <a:pt x="2772687" y="2504326"/>
                  <a:pt x="2851319" y="2093940"/>
                </a:cubicBezTo>
                <a:close/>
                <a:moveTo>
                  <a:pt x="521" y="1940908"/>
                </a:moveTo>
                <a:lnTo>
                  <a:pt x="958197" y="1940908"/>
                </a:lnTo>
                <a:lnTo>
                  <a:pt x="972662" y="2093940"/>
                </a:lnTo>
                <a:cubicBezTo>
                  <a:pt x="1051293" y="2504326"/>
                  <a:pt x="1392195" y="2821530"/>
                  <a:pt x="1814200" y="2864387"/>
                </a:cubicBezTo>
                <a:lnTo>
                  <a:pt x="1911989" y="2869325"/>
                </a:lnTo>
                <a:lnTo>
                  <a:pt x="1911989" y="3825766"/>
                </a:lnTo>
                <a:cubicBezTo>
                  <a:pt x="921562" y="3825766"/>
                  <a:pt x="106941" y="3073047"/>
                  <a:pt x="8982" y="2108464"/>
                </a:cubicBezTo>
                <a:close/>
                <a:moveTo>
                  <a:pt x="1957708" y="2309"/>
                </a:moveTo>
                <a:lnTo>
                  <a:pt x="2107570" y="9876"/>
                </a:lnTo>
                <a:cubicBezTo>
                  <a:pt x="3011867" y="101713"/>
                  <a:pt x="3729955" y="823428"/>
                  <a:pt x="3816183" y="1729370"/>
                </a:cubicBezTo>
                <a:lnTo>
                  <a:pt x="3824034" y="1895189"/>
                </a:lnTo>
                <a:lnTo>
                  <a:pt x="2866760" y="1895189"/>
                </a:lnTo>
                <a:lnTo>
                  <a:pt x="2851319" y="1731827"/>
                </a:lnTo>
                <a:cubicBezTo>
                  <a:pt x="2772687" y="1321441"/>
                  <a:pt x="2431786" y="1004236"/>
                  <a:pt x="2009781" y="961379"/>
                </a:cubicBezTo>
                <a:lnTo>
                  <a:pt x="1957708" y="958750"/>
                </a:lnTo>
                <a:close/>
                <a:moveTo>
                  <a:pt x="1911989" y="0"/>
                </a:moveTo>
                <a:lnTo>
                  <a:pt x="1911989" y="956441"/>
                </a:lnTo>
                <a:lnTo>
                  <a:pt x="1814200" y="961379"/>
                </a:lnTo>
                <a:cubicBezTo>
                  <a:pt x="1392195" y="1004236"/>
                  <a:pt x="1051293" y="1321441"/>
                  <a:pt x="972662" y="1731827"/>
                </a:cubicBezTo>
                <a:lnTo>
                  <a:pt x="957221" y="1895189"/>
                </a:lnTo>
                <a:lnTo>
                  <a:pt x="0" y="1895189"/>
                </a:lnTo>
                <a:lnTo>
                  <a:pt x="8982" y="1717302"/>
                </a:lnTo>
                <a:cubicBezTo>
                  <a:pt x="106941" y="752719"/>
                  <a:pt x="921562" y="0"/>
                  <a:pt x="1911989" y="0"/>
                </a:cubicBezTo>
                <a:close/>
              </a:path>
            </a:pathLst>
          </a:custGeom>
          <a:ln>
            <a:noFill/>
          </a:ln>
          <a:effectLst>
            <a:outerShdw blurRad="508000" sx="102000" sy="102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F76EE364-60F8-861C-6E7A-5C4681BE9B77}"/>
              </a:ext>
            </a:extLst>
          </p:cNvPr>
          <p:cNvSpPr/>
          <p:nvPr/>
        </p:nvSpPr>
        <p:spPr>
          <a:xfrm>
            <a:off x="9918786" y="4379046"/>
            <a:ext cx="2473788" cy="1525979"/>
          </a:xfrm>
          <a:prstGeom prst="rect">
            <a:avLst/>
          </a:prstGeom>
          <a:noFill/>
          <a:ln/>
          <a:effectLst>
            <a:outerShdw blurRad="63500" sx="102000" sy="102000" algn="ctr" rotWithShape="0">
              <a:schemeClr val="tx1">
                <a:alpha val="40000"/>
              </a:schemeClr>
            </a:outerShdw>
          </a:effectLst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endParaRPr lang="en-US" sz="4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A6F1A812-750C-D108-04C5-66A230F3D53F}"/>
              </a:ext>
            </a:extLst>
          </p:cNvPr>
          <p:cNvSpPr/>
          <p:nvPr/>
        </p:nvSpPr>
        <p:spPr>
          <a:xfrm>
            <a:off x="640080" y="6858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chemeClr val="bg1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CZERWIEC 2026 · KAMPANIA AVIA × ADSPORTS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F7FC18C-0925-063A-9310-70C2893D00D6}"/>
              </a:ext>
            </a:extLst>
          </p:cNvPr>
          <p:cNvSpPr/>
          <p:nvPr/>
        </p:nvSpPr>
        <p:spPr>
          <a:xfrm>
            <a:off x="640080" y="9144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3400"/>
              </a:lnSpc>
            </a:pPr>
            <a:r>
              <a:rPr lang="pl-PL" sz="3400" b="1" dirty="0">
                <a:solidFill>
                  <a:srgbClr val="F8B3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Tak rozwijaliśmy AVIA w 2026</a:t>
            </a:r>
            <a:endParaRPr lang="en-US" sz="3400" dirty="0">
              <a:solidFill>
                <a:srgbClr val="F8B332"/>
              </a:solidFill>
            </a:endParaRPr>
          </a:p>
        </p:txBody>
      </p:sp>
      <p:sp>
        <p:nvSpPr>
          <p:cNvPr id="36" name="Shape 12">
            <a:extLst>
              <a:ext uri="{FF2B5EF4-FFF2-40B4-BE49-F238E27FC236}">
                <a16:creationId xmlns:a16="http://schemas.microsoft.com/office/drawing/2014/main" id="{0A7364A1-CCC6-B0BC-03B9-3405EC2E28BF}"/>
              </a:ext>
            </a:extLst>
          </p:cNvPr>
          <p:cNvSpPr/>
          <p:nvPr/>
        </p:nvSpPr>
        <p:spPr>
          <a:xfrm>
            <a:off x="3703320" y="4983480"/>
            <a:ext cx="2148840" cy="0"/>
          </a:xfrm>
          <a:prstGeom prst="line">
            <a:avLst/>
          </a:prstGeom>
          <a:noFill/>
          <a:ln w="9525">
            <a:solidFill>
              <a:srgbClr val="2E5A56">
                <a:alpha val="50000"/>
              </a:srgbClr>
            </a:solidFill>
            <a:prstDash val="solid"/>
          </a:ln>
        </p:spPr>
      </p:sp>
      <p:sp>
        <p:nvSpPr>
          <p:cNvPr id="130" name="Text 27">
            <a:extLst>
              <a:ext uri="{FF2B5EF4-FFF2-40B4-BE49-F238E27FC236}">
                <a16:creationId xmlns:a16="http://schemas.microsoft.com/office/drawing/2014/main" id="{423F5C83-B268-1FED-E195-89ACF27C7538}"/>
              </a:ext>
            </a:extLst>
          </p:cNvPr>
          <p:cNvSpPr/>
          <p:nvPr/>
        </p:nvSpPr>
        <p:spPr>
          <a:xfrm>
            <a:off x="1147572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000" dirty="0"/>
          </a:p>
        </p:txBody>
      </p:sp>
      <p:pic>
        <p:nvPicPr>
          <p:cNvPr id="2" name="snapsave-app_1514674946721812_hd">
            <a:hlinkClick r:id="" action="ppaction://media"/>
            <a:extLst>
              <a:ext uri="{FF2B5EF4-FFF2-40B4-BE49-F238E27FC236}">
                <a16:creationId xmlns:a16="http://schemas.microsoft.com/office/drawing/2014/main" id="{D5E5A773-3614-C1DB-01B7-148B73FB35B5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21531" y="16334"/>
            <a:ext cx="3848436" cy="68416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2741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1142">
        <p159:morph option="byObject"/>
      </p:transition>
    </mc:Choice>
    <mc:Fallback xmlns="">
      <p:transition spd="slow" advTm="711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745" objId="2"/>
        <p14:stopEvt time="34839" objId="2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0">
            <a:extLst>
              <a:ext uri="{FF2B5EF4-FFF2-40B4-BE49-F238E27FC236}">
                <a16:creationId xmlns:a16="http://schemas.microsoft.com/office/drawing/2014/main" id="{6621E5BB-E83B-C702-73AF-133A88707EDC}"/>
              </a:ext>
            </a:extLst>
          </p:cNvPr>
          <p:cNvSpPr/>
          <p:nvPr/>
        </p:nvSpPr>
        <p:spPr>
          <a:xfrm>
            <a:off x="277333" y="2482352"/>
            <a:ext cx="5486400" cy="3657600"/>
          </a:xfrm>
          <a:prstGeom prst="rect">
            <a:avLst/>
          </a:prstGeom>
          <a:solidFill>
            <a:srgbClr val="F7F5F2"/>
          </a:solidFill>
          <a:ln/>
        </p:spPr>
      </p:sp>
      <p:pic>
        <p:nvPicPr>
          <p:cNvPr id="35" name="Obraz 34">
            <a:extLst>
              <a:ext uri="{FF2B5EF4-FFF2-40B4-BE49-F238E27FC236}">
                <a16:creationId xmlns:a16="http://schemas.microsoft.com/office/drawing/2014/main" id="{298A4592-6927-FE03-1D3B-17A8F982CA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18" t="13258" r="23728"/>
          <a:stretch>
            <a:fillRect/>
          </a:stretch>
        </p:blipFill>
        <p:spPr>
          <a:xfrm>
            <a:off x="6172201" y="960700"/>
            <a:ext cx="6016752" cy="5948783"/>
          </a:xfrm>
          <a:prstGeom prst="rect">
            <a:avLst/>
          </a:prstGeom>
        </p:spPr>
      </p:pic>
      <p:pic>
        <p:nvPicPr>
          <p:cNvPr id="145" name="Google Shape;14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15</a:t>
            </a:fld>
            <a:endParaRPr/>
          </a:p>
        </p:txBody>
      </p:sp>
      <p:sp>
        <p:nvSpPr>
          <p:cNvPr id="149" name="Google Shape;149;p25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15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 rotWithShape="1">
          <a:blip r:embed="rId5">
            <a:alphaModFix/>
          </a:blip>
          <a:srcRect l="66158"/>
          <a:stretch/>
        </p:blipFill>
        <p:spPr>
          <a:xfrm>
            <a:off x="0" y="1780201"/>
            <a:ext cx="277333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0">
            <a:extLst>
              <a:ext uri="{FF2B5EF4-FFF2-40B4-BE49-F238E27FC236}">
                <a16:creationId xmlns:a16="http://schemas.microsoft.com/office/drawing/2014/main" id="{24B639D6-B144-4F6F-1B3E-6F950B2E516A}"/>
              </a:ext>
            </a:extLst>
          </p:cNvPr>
          <p:cNvSpPr/>
          <p:nvPr/>
        </p:nvSpPr>
        <p:spPr>
          <a:xfrm>
            <a:off x="10131552" y="292318"/>
            <a:ext cx="2377440" cy="457200"/>
          </a:xfrm>
          <a:prstGeom prst="parallelogram">
            <a:avLst/>
          </a:prstGeom>
          <a:solidFill>
            <a:srgbClr val="F8B332"/>
          </a:solidFill>
          <a:ln/>
        </p:spPr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3C8640AD-A6F0-B661-D490-69EDDC1C8A44}"/>
              </a:ext>
            </a:extLst>
          </p:cNvPr>
          <p:cNvSpPr/>
          <p:nvPr/>
        </p:nvSpPr>
        <p:spPr>
          <a:xfrm>
            <a:off x="10131552" y="292318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NA STADIONIE</a:t>
            </a:r>
            <a:endParaRPr lang="en-US" sz="1300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18676A8E-D513-AB33-8AD0-E84F87F0AFC7}"/>
              </a:ext>
            </a:extLst>
          </p:cNvPr>
          <p:cNvSpPr/>
          <p:nvPr/>
        </p:nvSpPr>
        <p:spPr>
          <a:xfrm>
            <a:off x="640080" y="315815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DZIAŁANIA OFFLINE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0AC9D1FF-2966-D990-B4E4-386B781F134C}"/>
              </a:ext>
            </a:extLst>
          </p:cNvPr>
          <p:cNvSpPr/>
          <p:nvPr/>
        </p:nvSpPr>
        <p:spPr>
          <a:xfrm>
            <a:off x="640080" y="9144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Obecność tam,</a:t>
            </a:r>
            <a:endParaRPr lang="en-US" sz="3200" dirty="0"/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gdzie są emocje</a:t>
            </a:r>
            <a:endParaRPr lang="en-US" sz="3200" dirty="0"/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36F20A79-0242-9B75-659F-0A2FC45D8CDD}"/>
              </a:ext>
            </a:extLst>
          </p:cNvPr>
          <p:cNvSpPr/>
          <p:nvPr/>
        </p:nvSpPr>
        <p:spPr>
          <a:xfrm>
            <a:off x="640080" y="2816352"/>
            <a:ext cx="109728" cy="10972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CE8CF5C6-D57B-2AB1-90A5-2D40A9696B02}"/>
              </a:ext>
            </a:extLst>
          </p:cNvPr>
          <p:cNvSpPr/>
          <p:nvPr/>
        </p:nvSpPr>
        <p:spPr>
          <a:xfrm>
            <a:off x="932688" y="2670048"/>
            <a:ext cx="49194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Konkursy w przerwie i przed meczem — z nagrodami AVIA dla kibiców</a:t>
            </a:r>
            <a:endParaRPr lang="en-US" sz="1500" dirty="0"/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E4A58D1E-7967-1B94-843D-020F6C2EBFD5}"/>
              </a:ext>
            </a:extLst>
          </p:cNvPr>
          <p:cNvSpPr/>
          <p:nvPr/>
        </p:nvSpPr>
        <p:spPr>
          <a:xfrm>
            <a:off x="640080" y="3685032"/>
            <a:ext cx="109728" cy="10972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23" name="Text 7">
            <a:extLst>
              <a:ext uri="{FF2B5EF4-FFF2-40B4-BE49-F238E27FC236}">
                <a16:creationId xmlns:a16="http://schemas.microsoft.com/office/drawing/2014/main" id="{C8B7011F-D08A-3DA7-7A37-9E5E3A1B37C3}"/>
              </a:ext>
            </a:extLst>
          </p:cNvPr>
          <p:cNvSpPr/>
          <p:nvPr/>
        </p:nvSpPr>
        <p:spPr>
          <a:xfrm>
            <a:off x="932688" y="3538728"/>
            <a:ext cx="49194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Bandy LED z marką AVIA widoczne przez cały mecz i w transmisji TV</a:t>
            </a:r>
            <a:endParaRPr lang="en-US" sz="1500" dirty="0"/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49CF213D-4D08-554E-89E6-9E5729814959}"/>
              </a:ext>
            </a:extLst>
          </p:cNvPr>
          <p:cNvSpPr/>
          <p:nvPr/>
        </p:nvSpPr>
        <p:spPr>
          <a:xfrm>
            <a:off x="640080" y="4553712"/>
            <a:ext cx="109728" cy="10972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1473AEA4-13DF-BEE2-E47F-85BFFF312D9C}"/>
              </a:ext>
            </a:extLst>
          </p:cNvPr>
          <p:cNvSpPr/>
          <p:nvPr/>
        </p:nvSpPr>
        <p:spPr>
          <a:xfrm>
            <a:off x="932688" y="4407408"/>
            <a:ext cx="49194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Maskotka Berniego w strefie rodzinnej — zasięg wśród najmłodszych kibiców i ich rodzin</a:t>
            </a:r>
            <a:endParaRPr lang="en-US" sz="150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DD30A39B-FB08-6C3E-9FD3-4D45BC7D73A1}"/>
              </a:ext>
            </a:extLst>
          </p:cNvPr>
          <p:cNvSpPr/>
          <p:nvPr/>
        </p:nvSpPr>
        <p:spPr>
          <a:xfrm>
            <a:off x="640080" y="5422392"/>
            <a:ext cx="109728" cy="10972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1EDDC18E-E308-8099-8ACC-1187846DA4E8}"/>
              </a:ext>
            </a:extLst>
          </p:cNvPr>
          <p:cNvSpPr/>
          <p:nvPr/>
        </p:nvSpPr>
        <p:spPr>
          <a:xfrm>
            <a:off x="932688" y="5276088"/>
            <a:ext cx="49194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Stoiska z voucherami rabatowymi wręczanymi bezpośrednio na stadionie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2797">
        <p159:morph option="byObject"/>
      </p:transition>
    </mc:Choice>
    <mc:Fallback xmlns="">
      <p:transition spd="slow" advTm="42797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3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16</a:t>
            </a:fld>
            <a:endParaRPr/>
          </a:p>
        </p:txBody>
      </p:sp>
      <p:sp>
        <p:nvSpPr>
          <p:cNvPr id="128" name="Google Shape;128;p23"/>
          <p:cNvSpPr txBox="1">
            <a:spLocks noGrp="1"/>
          </p:cNvSpPr>
          <p:nvPr>
            <p:ph type="sldNum" idx="4294967295"/>
          </p:nvPr>
        </p:nvSpPr>
        <p:spPr>
          <a:xfrm>
            <a:off x="8604000" y="460350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16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29" name="Google Shape;129;p23"/>
          <p:cNvPicPr preferRelativeResize="0"/>
          <p:nvPr/>
        </p:nvPicPr>
        <p:blipFill rotWithShape="1">
          <a:blip r:embed="rId7">
            <a:alphaModFix/>
          </a:blip>
          <a:srcRect l="66158"/>
          <a:stretch/>
        </p:blipFill>
        <p:spPr>
          <a:xfrm>
            <a:off x="0" y="2707767"/>
            <a:ext cx="277333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5156BD3A-C7CB-A1A8-76BA-CCAE933E3D33}"/>
              </a:ext>
            </a:extLst>
          </p:cNvPr>
          <p:cNvSpPr/>
          <p:nvPr/>
        </p:nvSpPr>
        <p:spPr>
          <a:xfrm>
            <a:off x="640080" y="210081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DZIAŁANIA ONLINE</a:t>
            </a:r>
            <a:endParaRPr lang="en-US" sz="1200" dirty="0"/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DBA5C6B3-9EE0-8AF5-C77F-D1CA82BD8133}"/>
              </a:ext>
            </a:extLst>
          </p:cNvPr>
          <p:cNvSpPr/>
          <p:nvPr/>
        </p:nvSpPr>
        <p:spPr>
          <a:xfrm>
            <a:off x="640080" y="370101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Zasięg, którego nie da się</a:t>
            </a:r>
            <a:endParaRPr lang="en-US" sz="3000" dirty="0"/>
          </a:p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kupić za lokalną ulotkę</a:t>
            </a:r>
            <a:endParaRPr lang="en-US" sz="3000" dirty="0"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F53BF0C6-699B-4728-85B7-15425012CF3B}"/>
              </a:ext>
            </a:extLst>
          </p:cNvPr>
          <p:cNvSpPr/>
          <p:nvPr/>
        </p:nvSpPr>
        <p:spPr>
          <a:xfrm>
            <a:off x="640080" y="2404641"/>
            <a:ext cx="2606040" cy="3200400"/>
          </a:xfrm>
          <a:prstGeom prst="rect">
            <a:avLst/>
          </a:prstGeom>
          <a:solidFill>
            <a:srgbClr val="25473F"/>
          </a:solidFill>
          <a:ln/>
        </p:spPr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D6FE2D1C-20D2-4D24-4640-C1FE2B2D78D2}"/>
              </a:ext>
            </a:extLst>
          </p:cNvPr>
          <p:cNvSpPr/>
          <p:nvPr/>
        </p:nvSpPr>
        <p:spPr>
          <a:xfrm>
            <a:off x="640080" y="2404641"/>
            <a:ext cx="2606040" cy="73152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AF8697FD-DE97-16EE-A94E-BA7A72428605}"/>
              </a:ext>
            </a:extLst>
          </p:cNvPr>
          <p:cNvSpPr/>
          <p:nvPr/>
        </p:nvSpPr>
        <p:spPr>
          <a:xfrm>
            <a:off x="841248" y="2678961"/>
            <a:ext cx="2203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Facebook / Instagram</a:t>
            </a:r>
            <a:endParaRPr lang="en-US" sz="1400" dirty="0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CC30B706-8293-48A6-4A2F-04A3EA665C0A}"/>
              </a:ext>
            </a:extLst>
          </p:cNvPr>
          <p:cNvSpPr/>
          <p:nvPr/>
        </p:nvSpPr>
        <p:spPr>
          <a:xfrm>
            <a:off x="841248" y="3547641"/>
            <a:ext cx="220370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Posty, rolki wideo i relacje na profilach klubowych z milionową bazą obserwujących</a:t>
            </a:r>
            <a:endParaRPr lang="en-US" sz="115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41642615-0EA4-3B2C-FC7A-F58B8D3A848C}"/>
              </a:ext>
            </a:extLst>
          </p:cNvPr>
          <p:cNvSpPr/>
          <p:nvPr/>
        </p:nvSpPr>
        <p:spPr>
          <a:xfrm>
            <a:off x="3474720" y="2404641"/>
            <a:ext cx="2606040" cy="3200400"/>
          </a:xfrm>
          <a:prstGeom prst="rect">
            <a:avLst/>
          </a:prstGeom>
          <a:solidFill>
            <a:srgbClr val="25473F"/>
          </a:solidFill>
          <a:ln/>
        </p:spPr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FFAA713-F9A0-E83F-B08F-7B23D1B201DD}"/>
              </a:ext>
            </a:extLst>
          </p:cNvPr>
          <p:cNvSpPr/>
          <p:nvPr/>
        </p:nvSpPr>
        <p:spPr>
          <a:xfrm>
            <a:off x="3474720" y="2404641"/>
            <a:ext cx="2606040" cy="73152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C3D3982A-74EE-FCB5-36E3-677ACA01708A}"/>
              </a:ext>
            </a:extLst>
          </p:cNvPr>
          <p:cNvSpPr/>
          <p:nvPr/>
        </p:nvSpPr>
        <p:spPr>
          <a:xfrm>
            <a:off x="3675888" y="2678961"/>
            <a:ext cx="2203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X (Twitter) i LinkedIn</a:t>
            </a:r>
            <a:endParaRPr lang="en-US" sz="1400" dirty="0"/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B50B998C-FB48-77FE-61A4-AA93836B323D}"/>
              </a:ext>
            </a:extLst>
          </p:cNvPr>
          <p:cNvSpPr/>
          <p:nvPr/>
        </p:nvSpPr>
        <p:spPr>
          <a:xfrm>
            <a:off x="3675888" y="3547641"/>
            <a:ext cx="220370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Ogłoszenia współpracy docierające do zaangażowanej społeczności kibiców i biznesu</a:t>
            </a:r>
            <a:endParaRPr lang="en-US" sz="1150" dirty="0"/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EBB306AC-10A1-004F-5E90-975EAAB4951E}"/>
              </a:ext>
            </a:extLst>
          </p:cNvPr>
          <p:cNvSpPr/>
          <p:nvPr/>
        </p:nvSpPr>
        <p:spPr>
          <a:xfrm>
            <a:off x="6309360" y="2404641"/>
            <a:ext cx="2606040" cy="3200400"/>
          </a:xfrm>
          <a:prstGeom prst="rect">
            <a:avLst/>
          </a:prstGeom>
          <a:solidFill>
            <a:srgbClr val="25473F"/>
          </a:solidFill>
          <a:ln/>
        </p:spPr>
      </p:sp>
      <p:sp>
        <p:nvSpPr>
          <p:cNvPr id="29" name="Shape 11">
            <a:extLst>
              <a:ext uri="{FF2B5EF4-FFF2-40B4-BE49-F238E27FC236}">
                <a16:creationId xmlns:a16="http://schemas.microsoft.com/office/drawing/2014/main" id="{AB7AA3FD-E5EF-A51A-D076-FFC883AE54BA}"/>
              </a:ext>
            </a:extLst>
          </p:cNvPr>
          <p:cNvSpPr/>
          <p:nvPr/>
        </p:nvSpPr>
        <p:spPr>
          <a:xfrm>
            <a:off x="6309360" y="2404641"/>
            <a:ext cx="2606040" cy="73152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9FC8C7AC-A44C-1EB0-763E-F7B085E1B34E}"/>
              </a:ext>
            </a:extLst>
          </p:cNvPr>
          <p:cNvSpPr/>
          <p:nvPr/>
        </p:nvSpPr>
        <p:spPr>
          <a:xfrm>
            <a:off x="6510528" y="2678961"/>
            <a:ext cx="2203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Mailing do bazy kibiców</a:t>
            </a:r>
            <a:endParaRPr lang="en-US" sz="1400" dirty="0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990054F2-63DF-056C-2524-5EBF3AD2E127}"/>
              </a:ext>
            </a:extLst>
          </p:cNvPr>
          <p:cNvSpPr/>
          <p:nvPr/>
        </p:nvSpPr>
        <p:spPr>
          <a:xfrm>
            <a:off x="6510528" y="3547641"/>
            <a:ext cx="220370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Bezpośrednie dotarcie do zarejestrowanych fanów klubowych z kodem rabatowym AVIA</a:t>
            </a:r>
            <a:endParaRPr lang="en-US" sz="1150" dirty="0"/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501984E1-E945-7F6E-3187-BB7A2677CC37}"/>
              </a:ext>
            </a:extLst>
          </p:cNvPr>
          <p:cNvSpPr/>
          <p:nvPr/>
        </p:nvSpPr>
        <p:spPr>
          <a:xfrm>
            <a:off x="9144000" y="2404641"/>
            <a:ext cx="2606040" cy="3200400"/>
          </a:xfrm>
          <a:prstGeom prst="rect">
            <a:avLst/>
          </a:prstGeom>
          <a:solidFill>
            <a:srgbClr val="25473F"/>
          </a:solidFill>
          <a:ln/>
        </p:spPr>
      </p:sp>
      <p:sp>
        <p:nvSpPr>
          <p:cNvPr id="37" name="Shape 15">
            <a:extLst>
              <a:ext uri="{FF2B5EF4-FFF2-40B4-BE49-F238E27FC236}">
                <a16:creationId xmlns:a16="http://schemas.microsoft.com/office/drawing/2014/main" id="{830F0198-5567-E2E9-4D26-9A2623FDEC48}"/>
              </a:ext>
            </a:extLst>
          </p:cNvPr>
          <p:cNvSpPr/>
          <p:nvPr/>
        </p:nvSpPr>
        <p:spPr>
          <a:xfrm>
            <a:off x="9144000" y="2404641"/>
            <a:ext cx="2606040" cy="73152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92EADCFB-62D4-C8E8-711A-A8B4811A94E5}"/>
              </a:ext>
            </a:extLst>
          </p:cNvPr>
          <p:cNvSpPr/>
          <p:nvPr/>
        </p:nvSpPr>
        <p:spPr>
          <a:xfrm>
            <a:off x="9345168" y="2678961"/>
            <a:ext cx="2203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Influencerzy sportowi</a:t>
            </a:r>
            <a:endParaRPr lang="en-US" sz="1400" dirty="0"/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555F4293-B760-8F8D-834F-61CFCDC08872}"/>
              </a:ext>
            </a:extLst>
          </p:cNvPr>
          <p:cNvSpPr/>
          <p:nvPr/>
        </p:nvSpPr>
        <p:spPr>
          <a:xfrm>
            <a:off x="9345168" y="3547641"/>
            <a:ext cx="2203704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Nagrania z udziałem popularnych twórców z kręgu kibicowskiego, TikTok i Reels</a:t>
            </a:r>
            <a:endParaRPr lang="en-US" sz="1150" dirty="0"/>
          </a:p>
        </p:txBody>
      </p:sp>
      <p:pic>
        <p:nvPicPr>
          <p:cNvPr id="3" name="Obraz 2">
            <a:hlinkClick r:id="rId8"/>
            <a:extLst>
              <a:ext uri="{FF2B5EF4-FFF2-40B4-BE49-F238E27FC236}">
                <a16:creationId xmlns:a16="http://schemas.microsoft.com/office/drawing/2014/main" id="{E75BBEA0-F0E5-3F1E-A83E-F56AC940A1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070" y="3429000"/>
            <a:ext cx="2702059" cy="2271183"/>
          </a:xfrm>
          <a:prstGeom prst="rect">
            <a:avLst/>
          </a:prstGeom>
        </p:spPr>
      </p:pic>
      <p:pic>
        <p:nvPicPr>
          <p:cNvPr id="5" name="Obraz 4">
            <a:hlinkClick r:id="rId10"/>
            <a:extLst>
              <a:ext uri="{FF2B5EF4-FFF2-40B4-BE49-F238E27FC236}">
                <a16:creationId xmlns:a16="http://schemas.microsoft.com/office/drawing/2014/main" id="{8462AF6C-BAAE-A4D3-7914-6C8A3206C4B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4188" y="3429225"/>
            <a:ext cx="2674411" cy="3145490"/>
          </a:xfrm>
          <a:prstGeom prst="rect">
            <a:avLst/>
          </a:prstGeom>
        </p:spPr>
      </p:pic>
      <p:pic>
        <p:nvPicPr>
          <p:cNvPr id="8" name="Obraz 7">
            <a:hlinkClick r:id="rId12" action="ppaction://hlinkfile"/>
            <a:extLst>
              <a:ext uri="{FF2B5EF4-FFF2-40B4-BE49-F238E27FC236}">
                <a16:creationId xmlns:a16="http://schemas.microsoft.com/office/drawing/2014/main" id="{0A27D72E-C01A-387E-1723-D3563FBA14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3084" y="3437008"/>
            <a:ext cx="2838919" cy="2977538"/>
          </a:xfrm>
          <a:prstGeom prst="rect">
            <a:avLst/>
          </a:prstGeom>
        </p:spPr>
      </p:pic>
      <p:pic>
        <p:nvPicPr>
          <p:cNvPr id="10" name="Natalia Łuczak_rolka Tiktok">
            <a:hlinkClick r:id="" action="ppaction://media"/>
            <a:extLst>
              <a:ext uri="{FF2B5EF4-FFF2-40B4-BE49-F238E27FC236}">
                <a16:creationId xmlns:a16="http://schemas.microsoft.com/office/drawing/2014/main" id="{268EF981-E056-FA95-F4F7-DEA8C0A942A2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415829" y="3437607"/>
            <a:ext cx="1821643" cy="323758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48796">
        <p159:morph option="byObject"/>
      </p:transition>
    </mc:Choice>
    <mc:Fallback xmlns="">
      <p:transition spd="slow" advTm="1487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72968" objId="10"/>
        <p14:stopEvt time="116161" objId="10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ACD4D4E5-E1B2-82D5-0631-D04F7E78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7">
            <a:extLst>
              <a:ext uri="{FF2B5EF4-FFF2-40B4-BE49-F238E27FC236}">
                <a16:creationId xmlns:a16="http://schemas.microsoft.com/office/drawing/2014/main" id="{BBA827CD-C6FC-B21F-B8EB-CE04817D789F}"/>
              </a:ext>
            </a:extLst>
          </p:cNvPr>
          <p:cNvSpPr/>
          <p:nvPr/>
        </p:nvSpPr>
        <p:spPr>
          <a:xfrm>
            <a:off x="640080" y="5120640"/>
            <a:ext cx="6766560" cy="1417320"/>
          </a:xfrm>
          <a:prstGeom prst="rect">
            <a:avLst/>
          </a:prstGeom>
          <a:solidFill>
            <a:srgbClr val="F7F5F2"/>
          </a:solidFill>
          <a:ln/>
        </p:spPr>
      </p:sp>
      <p:pic>
        <p:nvPicPr>
          <p:cNvPr id="145" name="Google Shape;145;p25">
            <a:extLst>
              <a:ext uri="{FF2B5EF4-FFF2-40B4-BE49-F238E27FC236}">
                <a16:creationId xmlns:a16="http://schemas.microsoft.com/office/drawing/2014/main" id="{00816E0B-EEDA-1AC9-29F6-35CCA120D99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>
            <a:extLst>
              <a:ext uri="{FF2B5EF4-FFF2-40B4-BE49-F238E27FC236}">
                <a16:creationId xmlns:a16="http://schemas.microsoft.com/office/drawing/2014/main" id="{4A6E55BA-7227-01EC-3A7E-A956F74B192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6158"/>
          <a:stretch/>
        </p:blipFill>
        <p:spPr>
          <a:xfrm>
            <a:off x="0" y="1780201"/>
            <a:ext cx="277333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Text 9">
            <a:extLst>
              <a:ext uri="{FF2B5EF4-FFF2-40B4-BE49-F238E27FC236}">
                <a16:creationId xmlns:a16="http://schemas.microsoft.com/office/drawing/2014/main" id="{B0104451-B2E9-3C8E-3311-A828B8348282}"/>
              </a:ext>
            </a:extLst>
          </p:cNvPr>
          <p:cNvSpPr/>
          <p:nvPr/>
        </p:nvSpPr>
        <p:spPr>
          <a:xfrm>
            <a:off x="9414000" y="2810022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 kluby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8" name="Shape 11">
            <a:extLst>
              <a:ext uri="{FF2B5EF4-FFF2-40B4-BE49-F238E27FC236}">
                <a16:creationId xmlns:a16="http://schemas.microsoft.com/office/drawing/2014/main" id="{1AA9003B-2257-1568-D90B-C5C2A96CA32C}"/>
              </a:ext>
            </a:extLst>
          </p:cNvPr>
          <p:cNvSpPr/>
          <p:nvPr/>
        </p:nvSpPr>
        <p:spPr>
          <a:xfrm>
            <a:off x="277333" y="4846320"/>
            <a:ext cx="11244107" cy="0"/>
          </a:xfrm>
          <a:prstGeom prst="line">
            <a:avLst/>
          </a:prstGeom>
          <a:noFill/>
          <a:ln w="9525">
            <a:solidFill>
              <a:srgbClr val="FFFFFF">
                <a:alpha val="25000"/>
              </a:srgbClr>
            </a:solidFill>
            <a:prstDash val="solid"/>
          </a:ln>
        </p:spPr>
      </p:sp>
      <p:pic>
        <p:nvPicPr>
          <p:cNvPr id="3" name="Image 0" descr="/home/claude/avia_deck_v2/assets/krolewski_tweet.jpg">
            <a:extLst>
              <a:ext uri="{FF2B5EF4-FFF2-40B4-BE49-F238E27FC236}">
                <a16:creationId xmlns:a16="http://schemas.microsoft.com/office/drawing/2014/main" id="{39F0B0AB-0AB6-C20F-7E09-0AC34FB224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80695" y="997964"/>
            <a:ext cx="3687633" cy="577581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Text 0">
            <a:extLst>
              <a:ext uri="{FF2B5EF4-FFF2-40B4-BE49-F238E27FC236}">
                <a16:creationId xmlns:a16="http://schemas.microsoft.com/office/drawing/2014/main" id="{3FB26485-124D-5346-82B9-111632E8576F}"/>
              </a:ext>
            </a:extLst>
          </p:cNvPr>
          <p:cNvSpPr/>
          <p:nvPr/>
        </p:nvSpPr>
        <p:spPr>
          <a:xfrm>
            <a:off x="660371" y="335801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COŚ, CZEGO NIE DA SIĘ KUPIĆ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9613C485-34D8-5C57-ED76-58BCB30561A9}"/>
              </a:ext>
            </a:extLst>
          </p:cNvPr>
          <p:cNvSpPr/>
          <p:nvPr/>
        </p:nvSpPr>
        <p:spPr>
          <a:xfrm>
            <a:off x="640080" y="9144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Kiedy lokalni bohaterowie</a:t>
            </a:r>
            <a:endParaRPr lang="en-US" sz="3000" dirty="0"/>
          </a:p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mówią o nas sami</a:t>
            </a:r>
            <a:endParaRPr lang="en-US" sz="300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B0B54F98-A1C8-5EB8-5F30-AEC86398DCEA}"/>
              </a:ext>
            </a:extLst>
          </p:cNvPr>
          <p:cNvSpPr/>
          <p:nvPr/>
        </p:nvSpPr>
        <p:spPr>
          <a:xfrm>
            <a:off x="640080" y="2468880"/>
            <a:ext cx="67665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Nikt im za to nie zapłacił. Sami, z własnej inicjatywy, podali dalej informację o promocji AVIA — bo autentycznie im się spodobała.</a:t>
            </a:r>
            <a:endParaRPr lang="en-US" sz="1500" dirty="0"/>
          </a:p>
        </p:txBody>
      </p:sp>
      <p:sp>
        <p:nvSpPr>
          <p:cNvPr id="15" name="Shape 3">
            <a:extLst>
              <a:ext uri="{FF2B5EF4-FFF2-40B4-BE49-F238E27FC236}">
                <a16:creationId xmlns:a16="http://schemas.microsoft.com/office/drawing/2014/main" id="{B5BA5A9C-D9F2-0079-CA4F-D3BE46FF1AF3}"/>
              </a:ext>
            </a:extLst>
          </p:cNvPr>
          <p:cNvSpPr/>
          <p:nvPr/>
        </p:nvSpPr>
        <p:spPr>
          <a:xfrm>
            <a:off x="640080" y="3520440"/>
            <a:ext cx="6766560" cy="141732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0A0E425A-4F88-BA62-FFBB-8CA14B2598A1}"/>
              </a:ext>
            </a:extLst>
          </p:cNvPr>
          <p:cNvSpPr/>
          <p:nvPr/>
        </p:nvSpPr>
        <p:spPr>
          <a:xfrm>
            <a:off x="640080" y="3520440"/>
            <a:ext cx="73152" cy="1417320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98D626CE-CAB7-58C2-82EB-06C51C6BA6CC}"/>
              </a:ext>
            </a:extLst>
          </p:cNvPr>
          <p:cNvSpPr/>
          <p:nvPr/>
        </p:nvSpPr>
        <p:spPr>
          <a:xfrm>
            <a:off x="960120" y="3703320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Jarosław Królewski</a:t>
            </a:r>
            <a:endParaRPr lang="en-US" sz="1500" dirty="0"/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5329470E-D808-8E2F-113C-20F1532420A6}"/>
              </a:ext>
            </a:extLst>
          </p:cNvPr>
          <p:cNvSpPr/>
          <p:nvPr/>
        </p:nvSpPr>
        <p:spPr>
          <a:xfrm>
            <a:off x="960120" y="4114800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Prezes i większościowy właściciel Wisły Kraków — sam, z własnej inicjatywy, podał dalej post o promocji AVIA do swojej społeczności obserwujących.</a:t>
            </a:r>
            <a:endParaRPr lang="en-US" sz="1250" dirty="0"/>
          </a:p>
        </p:txBody>
      </p:sp>
      <p:sp>
        <p:nvSpPr>
          <p:cNvPr id="28" name="Shape 8">
            <a:extLst>
              <a:ext uri="{FF2B5EF4-FFF2-40B4-BE49-F238E27FC236}">
                <a16:creationId xmlns:a16="http://schemas.microsoft.com/office/drawing/2014/main" id="{F2ACA645-4E02-A071-734D-3C03BF713F08}"/>
              </a:ext>
            </a:extLst>
          </p:cNvPr>
          <p:cNvSpPr/>
          <p:nvPr/>
        </p:nvSpPr>
        <p:spPr>
          <a:xfrm>
            <a:off x="640080" y="5120640"/>
            <a:ext cx="73152" cy="141732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6CB967FE-36F4-853B-9E9B-D4747374DCA4}"/>
              </a:ext>
            </a:extLst>
          </p:cNvPr>
          <p:cNvSpPr/>
          <p:nvPr/>
        </p:nvSpPr>
        <p:spPr>
          <a:xfrm>
            <a:off x="960120" y="5303520"/>
            <a:ext cx="6309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Pozytywny odbiór w sieci</a:t>
            </a:r>
            <a:endParaRPr lang="en-US" sz="150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C31F3FDE-D8AD-FF33-B490-3CF7DC9400B9}"/>
              </a:ext>
            </a:extLst>
          </p:cNvPr>
          <p:cNvSpPr/>
          <p:nvPr/>
        </p:nvSpPr>
        <p:spPr>
          <a:xfrm>
            <a:off x="960120" y="5715000"/>
            <a:ext cx="6309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Komentarze pod postami kampanii były przychylne — kibice pisali wprost, że doceniają markę, która realnie ich wspiera, nie tylko reklamuje się przy okazji meczu.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324674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7480">
        <p159:morph option="byObject"/>
      </p:transition>
    </mc:Choice>
    <mc:Fallback xmlns="">
      <p:transition spd="slow" advTm="8748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B7BBE197-34EC-5BA0-BAC9-3529A1EB4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21">
            <a:extLst>
              <a:ext uri="{FF2B5EF4-FFF2-40B4-BE49-F238E27FC236}">
                <a16:creationId xmlns:a16="http://schemas.microsoft.com/office/drawing/2014/main" id="{F1316189-2E4B-0630-ECD3-33236437DDE9}"/>
              </a:ext>
            </a:extLst>
          </p:cNvPr>
          <p:cNvSpPr/>
          <p:nvPr/>
        </p:nvSpPr>
        <p:spPr>
          <a:xfrm>
            <a:off x="9029700" y="3054470"/>
            <a:ext cx="2606040" cy="2837551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44" name="Shape 15">
            <a:extLst>
              <a:ext uri="{FF2B5EF4-FFF2-40B4-BE49-F238E27FC236}">
                <a16:creationId xmlns:a16="http://schemas.microsoft.com/office/drawing/2014/main" id="{3E160652-8966-9DF5-6B00-2DEDEEB719CD}"/>
              </a:ext>
            </a:extLst>
          </p:cNvPr>
          <p:cNvSpPr/>
          <p:nvPr/>
        </p:nvSpPr>
        <p:spPr>
          <a:xfrm>
            <a:off x="6039360" y="3054470"/>
            <a:ext cx="2606040" cy="2850266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42" name="Shape 21">
            <a:extLst>
              <a:ext uri="{FF2B5EF4-FFF2-40B4-BE49-F238E27FC236}">
                <a16:creationId xmlns:a16="http://schemas.microsoft.com/office/drawing/2014/main" id="{B7F51B74-9982-6DD4-1B80-B4BC73136A8A}"/>
              </a:ext>
            </a:extLst>
          </p:cNvPr>
          <p:cNvSpPr/>
          <p:nvPr/>
        </p:nvSpPr>
        <p:spPr>
          <a:xfrm>
            <a:off x="3135928" y="3067185"/>
            <a:ext cx="2606040" cy="2837551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40" name="Shape 15">
            <a:extLst>
              <a:ext uri="{FF2B5EF4-FFF2-40B4-BE49-F238E27FC236}">
                <a16:creationId xmlns:a16="http://schemas.microsoft.com/office/drawing/2014/main" id="{D077454E-37CD-904D-0FE3-71D93D9525FC}"/>
              </a:ext>
            </a:extLst>
          </p:cNvPr>
          <p:cNvSpPr/>
          <p:nvPr/>
        </p:nvSpPr>
        <p:spPr>
          <a:xfrm>
            <a:off x="277333" y="3067185"/>
            <a:ext cx="2606040" cy="2850266"/>
          </a:xfrm>
          <a:prstGeom prst="rect">
            <a:avLst/>
          </a:prstGeom>
          <a:solidFill>
            <a:srgbClr val="2E5A56"/>
          </a:solidFill>
          <a:ln/>
        </p:spPr>
      </p:sp>
      <p:pic>
        <p:nvPicPr>
          <p:cNvPr id="145" name="Google Shape;145;p25">
            <a:extLst>
              <a:ext uri="{FF2B5EF4-FFF2-40B4-BE49-F238E27FC236}">
                <a16:creationId xmlns:a16="http://schemas.microsoft.com/office/drawing/2014/main" id="{40B0BF7F-5D65-29F4-3A2E-343E2E70909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64591" y="315467"/>
            <a:ext cx="425167" cy="31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>
            <a:extLst>
              <a:ext uri="{FF2B5EF4-FFF2-40B4-BE49-F238E27FC236}">
                <a16:creationId xmlns:a16="http://schemas.microsoft.com/office/drawing/2014/main" id="{1E0498DC-C772-23FD-C13A-88462EF1266A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504867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algn="ctr"/>
            <a:fld id="{00000000-1234-1234-1234-123412341234}" type="slidenum">
              <a:rPr lang="en-GB" smtClean="0"/>
              <a:pPr algn="ctr"/>
              <a:t>18</a:t>
            </a:fld>
            <a:endParaRPr/>
          </a:p>
        </p:txBody>
      </p:sp>
      <p:sp>
        <p:nvSpPr>
          <p:cNvPr id="149" name="Google Shape;149;p25">
            <a:extLst>
              <a:ext uri="{FF2B5EF4-FFF2-40B4-BE49-F238E27FC236}">
                <a16:creationId xmlns:a16="http://schemas.microsoft.com/office/drawing/2014/main" id="{0BFDCF69-F894-6642-A152-AAF6898F4C90}"/>
              </a:ext>
            </a:extLst>
          </p:cNvPr>
          <p:cNvSpPr txBox="1">
            <a:spLocks noGrp="1"/>
          </p:cNvSpPr>
          <p:nvPr>
            <p:ph type="sldNum" idx="4294967295"/>
          </p:nvPr>
        </p:nvSpPr>
        <p:spPr>
          <a:xfrm>
            <a:off x="8604000" y="5048673"/>
            <a:ext cx="540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rgbClr val="D9D9D9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fld id="{00000000-1234-1234-1234-123412341234}" type="slidenum">
              <a:rPr lang="en-GB" smtClean="0"/>
              <a:pPr/>
              <a:t>18</a:t>
            </a:fld>
            <a:endParaRPr sz="800">
              <a:solidFill>
                <a:srgbClr val="D9D9D9"/>
              </a:solidFill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150" name="Google Shape;150;p25">
            <a:extLst>
              <a:ext uri="{FF2B5EF4-FFF2-40B4-BE49-F238E27FC236}">
                <a16:creationId xmlns:a16="http://schemas.microsoft.com/office/drawing/2014/main" id="{BAF2D3D7-36B9-93B7-A131-6855867BE4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6158"/>
          <a:stretch/>
        </p:blipFill>
        <p:spPr>
          <a:xfrm>
            <a:off x="0" y="1780201"/>
            <a:ext cx="277333" cy="6093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C442EA07-53E5-93F1-4402-CA1D2C236F01}"/>
              </a:ext>
            </a:extLst>
          </p:cNvPr>
          <p:cNvSpPr/>
          <p:nvPr/>
        </p:nvSpPr>
        <p:spPr>
          <a:xfrm>
            <a:off x="640080" y="32802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EFEKT KAMPANII — LICZBY</a:t>
            </a:r>
            <a:endParaRPr lang="en-US" sz="12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49EA823B-B242-E3C7-8282-0717EF3C8258}"/>
              </a:ext>
            </a:extLst>
          </p:cNvPr>
          <p:cNvSpPr/>
          <p:nvPr/>
        </p:nvSpPr>
        <p:spPr>
          <a:xfrm>
            <a:off x="640080" y="986867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</a:rPr>
              <a:t>To nie jest </a:t>
            </a:r>
            <a:r>
              <a:rPr lang="en-US" sz="3000" b="1" dirty="0" err="1">
                <a:solidFill>
                  <a:srgbClr val="16322F"/>
                </a:solidFill>
                <a:latin typeface="Roboto" pitchFamily="34" charset="0"/>
                <a:ea typeface="Roboto" pitchFamily="34" charset="-122"/>
              </a:rPr>
              <a:t>tylko</a:t>
            </a:r>
            <a:endParaRPr lang="en-US" sz="3000" b="1" dirty="0">
              <a:solidFill>
                <a:srgbClr val="16322F"/>
              </a:solidFill>
              <a:latin typeface="Roboto" pitchFamily="34" charset="0"/>
              <a:ea typeface="Roboto" pitchFamily="34" charset="-122"/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</a:rPr>
              <a:t>wizerunek. To </a:t>
            </a:r>
            <a:r>
              <a:rPr lang="en-US" sz="3000" b="1" dirty="0" err="1">
                <a:solidFill>
                  <a:srgbClr val="16322F"/>
                </a:solidFill>
                <a:latin typeface="Roboto" pitchFamily="34" charset="0"/>
                <a:ea typeface="Roboto" pitchFamily="34" charset="-122"/>
              </a:rPr>
              <a:t>zasięg</a:t>
            </a:r>
            <a:r>
              <a:rPr lang="en-US" sz="3000" b="1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</a:rPr>
              <a:t>.</a:t>
            </a: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F651EF09-BD50-76F0-4409-01E33B24DAA7}"/>
              </a:ext>
            </a:extLst>
          </p:cNvPr>
          <p:cNvSpPr/>
          <p:nvPr/>
        </p:nvSpPr>
        <p:spPr>
          <a:xfrm>
            <a:off x="640080" y="327981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72 000+</a:t>
            </a:r>
            <a:endParaRPr lang="en-US" sz="3600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BE68276D-B1E9-CDEE-026E-95067D3E6A05}"/>
              </a:ext>
            </a:extLst>
          </p:cNvPr>
          <p:cNvSpPr/>
          <p:nvPr/>
        </p:nvSpPr>
        <p:spPr>
          <a:xfrm>
            <a:off x="640080" y="423993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kibiców na żywo</a:t>
            </a:r>
            <a:endParaRPr lang="en-US" sz="13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na czterech stadionach</a:t>
            </a:r>
            <a:endParaRPr lang="en-US" sz="13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988C0BD2-29A1-4C22-D73F-D972A1F44EC9}"/>
              </a:ext>
            </a:extLst>
          </p:cNvPr>
          <p:cNvSpPr/>
          <p:nvPr/>
        </p:nvSpPr>
        <p:spPr>
          <a:xfrm>
            <a:off x="3474720" y="327981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Raleway" pitchFamily="34" charset="0"/>
              </a:rPr>
              <a:t>120 000+</a:t>
            </a: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D14300FE-C9D8-E10C-7CF4-9C219371E523}"/>
              </a:ext>
            </a:extLst>
          </p:cNvPr>
          <p:cNvSpPr/>
          <p:nvPr/>
        </p:nvSpPr>
        <p:spPr>
          <a:xfrm>
            <a:off x="3474720" y="423993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wyświetleń w mediach</a:t>
            </a:r>
            <a:endParaRPr lang="en-US" sz="13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społecznościowych klubów</a:t>
            </a:r>
            <a:endParaRPr lang="en-US" sz="1300" dirty="0"/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A6678A73-0BFB-CBD5-840A-BE859CDE1CC8}"/>
              </a:ext>
            </a:extLst>
          </p:cNvPr>
          <p:cNvSpPr/>
          <p:nvPr/>
        </p:nvSpPr>
        <p:spPr>
          <a:xfrm>
            <a:off x="6465060" y="3272702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92 000</a:t>
            </a:r>
            <a:endParaRPr lang="en-US" sz="360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2A054C40-E4A0-2056-866F-FFB8C7013602}"/>
              </a:ext>
            </a:extLst>
          </p:cNvPr>
          <p:cNvSpPr/>
          <p:nvPr/>
        </p:nvSpPr>
        <p:spPr>
          <a:xfrm>
            <a:off x="6309360" y="423993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kibiców w bazie</a:t>
            </a:r>
            <a:endParaRPr lang="en-US" sz="13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mailingowej Wisły Kraków</a:t>
            </a:r>
            <a:endParaRPr lang="en-US" sz="1300" dirty="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A79F0406-19D5-015E-8E0E-C6F647C8B125}"/>
              </a:ext>
            </a:extLst>
          </p:cNvPr>
          <p:cNvSpPr/>
          <p:nvPr/>
        </p:nvSpPr>
        <p:spPr>
          <a:xfrm>
            <a:off x="9414000" y="3255192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 kluby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66DFEE74-21AB-53B4-8A37-4E6A240BC314}"/>
              </a:ext>
            </a:extLst>
          </p:cNvPr>
          <p:cNvSpPr/>
          <p:nvPr/>
        </p:nvSpPr>
        <p:spPr>
          <a:xfrm>
            <a:off x="9144000" y="423993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z 3 poziomów rozgrywkowych</a:t>
            </a:r>
            <a:endParaRPr lang="en-US" sz="13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 jednej kampanii</a:t>
            </a:r>
            <a:endParaRPr lang="en-US" sz="1300" dirty="0"/>
          </a:p>
        </p:txBody>
      </p:sp>
      <p:sp>
        <p:nvSpPr>
          <p:cNvPr id="38" name="Shape 11">
            <a:extLst>
              <a:ext uri="{FF2B5EF4-FFF2-40B4-BE49-F238E27FC236}">
                <a16:creationId xmlns:a16="http://schemas.microsoft.com/office/drawing/2014/main" id="{7C68EEA6-F9B7-BFA1-2D51-7E971C141E0A}"/>
              </a:ext>
            </a:extLst>
          </p:cNvPr>
          <p:cNvSpPr/>
          <p:nvPr/>
        </p:nvSpPr>
        <p:spPr>
          <a:xfrm>
            <a:off x="277333" y="5291490"/>
            <a:ext cx="11244107" cy="0"/>
          </a:xfrm>
          <a:prstGeom prst="line">
            <a:avLst/>
          </a:prstGeom>
          <a:noFill/>
          <a:ln w="9525">
            <a:solidFill>
              <a:srgbClr val="FFFFFF">
                <a:alpha val="25000"/>
              </a:srgbClr>
            </a:solidFill>
            <a:prstDash val="solid"/>
          </a:ln>
        </p:spPr>
      </p:sp>
      <p:sp>
        <p:nvSpPr>
          <p:cNvPr id="52" name="Shape 3">
            <a:extLst>
              <a:ext uri="{FF2B5EF4-FFF2-40B4-BE49-F238E27FC236}">
                <a16:creationId xmlns:a16="http://schemas.microsoft.com/office/drawing/2014/main" id="{EE494AE4-24CE-53D0-75CF-4F2B8C41C705}"/>
              </a:ext>
            </a:extLst>
          </p:cNvPr>
          <p:cNvSpPr/>
          <p:nvPr/>
        </p:nvSpPr>
        <p:spPr>
          <a:xfrm>
            <a:off x="277333" y="2994937"/>
            <a:ext cx="2606040" cy="73152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54" name="Shape 3">
            <a:extLst>
              <a:ext uri="{FF2B5EF4-FFF2-40B4-BE49-F238E27FC236}">
                <a16:creationId xmlns:a16="http://schemas.microsoft.com/office/drawing/2014/main" id="{11A55DAF-5BCB-20F9-0BDD-E9E37F601C3A}"/>
              </a:ext>
            </a:extLst>
          </p:cNvPr>
          <p:cNvSpPr/>
          <p:nvPr/>
        </p:nvSpPr>
        <p:spPr>
          <a:xfrm>
            <a:off x="3135928" y="2997114"/>
            <a:ext cx="2606040" cy="73152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56" name="Shape 3">
            <a:extLst>
              <a:ext uri="{FF2B5EF4-FFF2-40B4-BE49-F238E27FC236}">
                <a16:creationId xmlns:a16="http://schemas.microsoft.com/office/drawing/2014/main" id="{2F10E184-F5A1-592A-4B1B-EF9FEDEF1CD7}"/>
              </a:ext>
            </a:extLst>
          </p:cNvPr>
          <p:cNvSpPr/>
          <p:nvPr/>
        </p:nvSpPr>
        <p:spPr>
          <a:xfrm>
            <a:off x="6039360" y="2988216"/>
            <a:ext cx="2606040" cy="73152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58" name="Shape 3">
            <a:extLst>
              <a:ext uri="{FF2B5EF4-FFF2-40B4-BE49-F238E27FC236}">
                <a16:creationId xmlns:a16="http://schemas.microsoft.com/office/drawing/2014/main" id="{576C1683-432A-28E5-4BA8-B4C0EFF71E68}"/>
              </a:ext>
            </a:extLst>
          </p:cNvPr>
          <p:cNvSpPr/>
          <p:nvPr/>
        </p:nvSpPr>
        <p:spPr>
          <a:xfrm>
            <a:off x="9029700" y="2981386"/>
            <a:ext cx="2606040" cy="73152"/>
          </a:xfrm>
          <a:prstGeom prst="rect">
            <a:avLst/>
          </a:prstGeom>
          <a:solidFill>
            <a:srgbClr val="2E5A56"/>
          </a:solidFill>
          <a:ln/>
        </p:spPr>
      </p:sp>
    </p:spTree>
    <p:extLst>
      <p:ext uri="{BB962C8B-B14F-4D97-AF65-F5344CB8AC3E}">
        <p14:creationId xmlns:p14="http://schemas.microsoft.com/office/powerpoint/2010/main" val="4131267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3472">
        <p159:morph option="byObject"/>
      </p:transition>
    </mc:Choice>
    <mc:Fallback xmlns="">
      <p:transition spd="slow" advTm="23472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67C7BBB3-BC7E-4646-D3D7-A01866517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0">
            <a:extLst>
              <a:ext uri="{FF2B5EF4-FFF2-40B4-BE49-F238E27FC236}">
                <a16:creationId xmlns:a16="http://schemas.microsoft.com/office/drawing/2014/main" id="{50246ABA-A8B1-480C-71A5-6A09020BE483}"/>
              </a:ext>
            </a:extLst>
          </p:cNvPr>
          <p:cNvSpPr/>
          <p:nvPr/>
        </p:nvSpPr>
        <p:spPr>
          <a:xfrm>
            <a:off x="5481588" y="2382012"/>
            <a:ext cx="5856972" cy="3657600"/>
          </a:xfrm>
          <a:prstGeom prst="rect">
            <a:avLst/>
          </a:prstGeom>
          <a:solidFill>
            <a:srgbClr val="F7F5F2"/>
          </a:solidFill>
          <a:ln/>
        </p:spPr>
      </p:sp>
      <p:pic>
        <p:nvPicPr>
          <p:cNvPr id="161" name="Obraz 160">
            <a:extLst>
              <a:ext uri="{FF2B5EF4-FFF2-40B4-BE49-F238E27FC236}">
                <a16:creationId xmlns:a16="http://schemas.microsoft.com/office/drawing/2014/main" id="{64357A7D-3DAE-8267-A5FD-190461FAD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0"/>
          <a:stretch>
            <a:fillRect/>
          </a:stretch>
        </p:blipFill>
        <p:spPr>
          <a:xfrm>
            <a:off x="0" y="960120"/>
            <a:ext cx="5143500" cy="5897880"/>
          </a:xfrm>
          <a:prstGeom prst="rect">
            <a:avLst/>
          </a:prstGeom>
        </p:spPr>
      </p:pic>
      <p:sp>
        <p:nvSpPr>
          <p:cNvPr id="59" name="Text 0">
            <a:extLst>
              <a:ext uri="{FF2B5EF4-FFF2-40B4-BE49-F238E27FC236}">
                <a16:creationId xmlns:a16="http://schemas.microsoft.com/office/drawing/2014/main" id="{F658EEA6-33AE-7DAB-F828-EEAEFA0C24BC}"/>
              </a:ext>
            </a:extLst>
          </p:cNvPr>
          <p:cNvSpPr/>
          <p:nvPr/>
        </p:nvSpPr>
        <p:spPr>
          <a:xfrm>
            <a:off x="777240" y="31546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MECHANIZM</a:t>
            </a:r>
            <a:endParaRPr lang="en-US" sz="1200" dirty="0"/>
          </a:p>
        </p:txBody>
      </p:sp>
      <p:sp>
        <p:nvSpPr>
          <p:cNvPr id="61" name="Text 1">
            <a:extLst>
              <a:ext uri="{FF2B5EF4-FFF2-40B4-BE49-F238E27FC236}">
                <a16:creationId xmlns:a16="http://schemas.microsoft.com/office/drawing/2014/main" id="{C37C7E0F-342C-1897-9107-9804E19D0BCD}"/>
              </a:ext>
            </a:extLst>
          </p:cNvPr>
          <p:cNvSpPr/>
          <p:nvPr/>
        </p:nvSpPr>
        <p:spPr>
          <a:xfrm>
            <a:off x="5577840" y="96012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2800" b="1" dirty="0">
                <a:solidFill>
                  <a:srgbClr val="2E5A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Od kibica na trybunie</a:t>
            </a:r>
            <a:endParaRPr lang="en-US" sz="2800" dirty="0">
              <a:solidFill>
                <a:srgbClr val="2E5A5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ts val="3200"/>
              </a:lnSpc>
              <a:buNone/>
            </a:pPr>
            <a:r>
              <a:rPr lang="en-US" sz="2800" b="1" dirty="0">
                <a:solidFill>
                  <a:srgbClr val="2E5A5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itchFamily="34" charset="-120"/>
              </a:rPr>
              <a:t>do klienta na stacji</a:t>
            </a:r>
            <a:endParaRPr lang="en-US" sz="2800" dirty="0">
              <a:solidFill>
                <a:srgbClr val="2E5A5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3" name="Shape 2">
            <a:extLst>
              <a:ext uri="{FF2B5EF4-FFF2-40B4-BE49-F238E27FC236}">
                <a16:creationId xmlns:a16="http://schemas.microsoft.com/office/drawing/2014/main" id="{77028F9C-B9D6-A870-69FB-D048EC30A3B2}"/>
              </a:ext>
            </a:extLst>
          </p:cNvPr>
          <p:cNvSpPr/>
          <p:nvPr/>
        </p:nvSpPr>
        <p:spPr>
          <a:xfrm>
            <a:off x="5577840" y="2514600"/>
            <a:ext cx="457200" cy="457200"/>
          </a:xfrm>
          <a:prstGeom prst="ellipse">
            <a:avLst/>
          </a:prstGeom>
          <a:solidFill>
            <a:srgbClr val="83D1CD"/>
          </a:solidFill>
          <a:ln/>
        </p:spPr>
      </p:sp>
      <p:sp>
        <p:nvSpPr>
          <p:cNvPr id="129" name="Text 3">
            <a:extLst>
              <a:ext uri="{FF2B5EF4-FFF2-40B4-BE49-F238E27FC236}">
                <a16:creationId xmlns:a16="http://schemas.microsoft.com/office/drawing/2014/main" id="{AA053C0C-490C-8600-226D-AEB863728546}"/>
              </a:ext>
            </a:extLst>
          </p:cNvPr>
          <p:cNvSpPr/>
          <p:nvPr/>
        </p:nvSpPr>
        <p:spPr>
          <a:xfrm>
            <a:off x="5577840" y="25146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600" dirty="0"/>
          </a:p>
        </p:txBody>
      </p:sp>
      <p:sp>
        <p:nvSpPr>
          <p:cNvPr id="131" name="Text 4">
            <a:extLst>
              <a:ext uri="{FF2B5EF4-FFF2-40B4-BE49-F238E27FC236}">
                <a16:creationId xmlns:a16="http://schemas.microsoft.com/office/drawing/2014/main" id="{EBB5E5A8-5FE2-4226-C46B-58C6FD6A3CE0}"/>
              </a:ext>
            </a:extLst>
          </p:cNvPr>
          <p:cNvSpPr/>
          <p:nvPr/>
        </p:nvSpPr>
        <p:spPr>
          <a:xfrm>
            <a:off x="6172200" y="2468880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Kibic widzi promocję</a:t>
            </a:r>
            <a:endParaRPr lang="en-US" sz="1600" dirty="0">
              <a:solidFill>
                <a:srgbClr val="2E5A56"/>
              </a:solidFill>
            </a:endParaRPr>
          </a:p>
        </p:txBody>
      </p:sp>
      <p:sp>
        <p:nvSpPr>
          <p:cNvPr id="133" name="Text 5">
            <a:extLst>
              <a:ext uri="{FF2B5EF4-FFF2-40B4-BE49-F238E27FC236}">
                <a16:creationId xmlns:a16="http://schemas.microsoft.com/office/drawing/2014/main" id="{D4BCCB14-40E3-A589-77B5-3610EE4DDE65}"/>
              </a:ext>
            </a:extLst>
          </p:cNvPr>
          <p:cNvSpPr/>
          <p:nvPr/>
        </p:nvSpPr>
        <p:spPr>
          <a:xfrm>
            <a:off x="6172200" y="2752585"/>
            <a:ext cx="5166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na bandzie LED, w social media klubu albo na mailingu — kod rabatowy AVIA</a:t>
            </a:r>
            <a:endParaRPr lang="en-US" sz="1250" dirty="0">
              <a:solidFill>
                <a:srgbClr val="2E5A56"/>
              </a:solidFill>
            </a:endParaRPr>
          </a:p>
        </p:txBody>
      </p:sp>
      <p:sp>
        <p:nvSpPr>
          <p:cNvPr id="135" name="Shape 6">
            <a:extLst>
              <a:ext uri="{FF2B5EF4-FFF2-40B4-BE49-F238E27FC236}">
                <a16:creationId xmlns:a16="http://schemas.microsoft.com/office/drawing/2014/main" id="{162D8A38-C0FA-FD42-A34B-685BA7EA2A53}"/>
              </a:ext>
            </a:extLst>
          </p:cNvPr>
          <p:cNvSpPr/>
          <p:nvPr/>
        </p:nvSpPr>
        <p:spPr>
          <a:xfrm>
            <a:off x="5577840" y="3474720"/>
            <a:ext cx="457200" cy="457200"/>
          </a:xfrm>
          <a:prstGeom prst="ellipse">
            <a:avLst/>
          </a:prstGeom>
          <a:solidFill>
            <a:srgbClr val="83D1CD"/>
          </a:solidFill>
          <a:ln/>
        </p:spPr>
      </p:sp>
      <p:sp>
        <p:nvSpPr>
          <p:cNvPr id="137" name="Text 7">
            <a:extLst>
              <a:ext uri="{FF2B5EF4-FFF2-40B4-BE49-F238E27FC236}">
                <a16:creationId xmlns:a16="http://schemas.microsoft.com/office/drawing/2014/main" id="{0590EE02-CEE9-D07A-BC4D-2A2B26EB4B38}"/>
              </a:ext>
            </a:extLst>
          </p:cNvPr>
          <p:cNvSpPr/>
          <p:nvPr/>
        </p:nvSpPr>
        <p:spPr>
          <a:xfrm>
            <a:off x="5577840" y="34747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600" dirty="0"/>
          </a:p>
        </p:txBody>
      </p:sp>
      <p:sp>
        <p:nvSpPr>
          <p:cNvPr id="139" name="Text 8">
            <a:extLst>
              <a:ext uri="{FF2B5EF4-FFF2-40B4-BE49-F238E27FC236}">
                <a16:creationId xmlns:a16="http://schemas.microsoft.com/office/drawing/2014/main" id="{6BEA7491-10C3-A7E9-F3D6-17B6BD989985}"/>
              </a:ext>
            </a:extLst>
          </p:cNvPr>
          <p:cNvSpPr/>
          <p:nvPr/>
        </p:nvSpPr>
        <p:spPr>
          <a:xfrm>
            <a:off x="6172200" y="3429000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Pobiera aplikację AVIA GO</a:t>
            </a:r>
            <a:endParaRPr lang="en-US" sz="1600" dirty="0">
              <a:solidFill>
                <a:srgbClr val="2E5A56"/>
              </a:solidFill>
            </a:endParaRPr>
          </a:p>
        </p:txBody>
      </p:sp>
      <p:sp>
        <p:nvSpPr>
          <p:cNvPr id="141" name="Text 9">
            <a:extLst>
              <a:ext uri="{FF2B5EF4-FFF2-40B4-BE49-F238E27FC236}">
                <a16:creationId xmlns:a16="http://schemas.microsoft.com/office/drawing/2014/main" id="{48729FB1-C666-96D2-72FA-35C495855ABE}"/>
              </a:ext>
            </a:extLst>
          </p:cNvPr>
          <p:cNvSpPr/>
          <p:nvPr/>
        </p:nvSpPr>
        <p:spPr>
          <a:xfrm>
            <a:off x="6156962" y="3621265"/>
            <a:ext cx="5166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 wpisuje kod klubowy w zakładce „Wykorzystaj kod”</a:t>
            </a:r>
            <a:endParaRPr lang="en-US" sz="1250" dirty="0">
              <a:solidFill>
                <a:srgbClr val="2E5A56"/>
              </a:solidFill>
            </a:endParaRPr>
          </a:p>
        </p:txBody>
      </p:sp>
      <p:sp>
        <p:nvSpPr>
          <p:cNvPr id="143" name="Shape 10">
            <a:extLst>
              <a:ext uri="{FF2B5EF4-FFF2-40B4-BE49-F238E27FC236}">
                <a16:creationId xmlns:a16="http://schemas.microsoft.com/office/drawing/2014/main" id="{EEBEC30F-25DC-32FF-77D5-E5D578B294E9}"/>
              </a:ext>
            </a:extLst>
          </p:cNvPr>
          <p:cNvSpPr/>
          <p:nvPr/>
        </p:nvSpPr>
        <p:spPr>
          <a:xfrm>
            <a:off x="5577840" y="4434840"/>
            <a:ext cx="457200" cy="457200"/>
          </a:xfrm>
          <a:prstGeom prst="ellipse">
            <a:avLst/>
          </a:prstGeom>
          <a:solidFill>
            <a:srgbClr val="83D1CD"/>
          </a:solidFill>
          <a:ln/>
        </p:spPr>
      </p:sp>
      <p:sp>
        <p:nvSpPr>
          <p:cNvPr id="146" name="Text 11">
            <a:extLst>
              <a:ext uri="{FF2B5EF4-FFF2-40B4-BE49-F238E27FC236}">
                <a16:creationId xmlns:a16="http://schemas.microsoft.com/office/drawing/2014/main" id="{E1B6E038-510F-8AC5-E317-A2F15EBD8A5B}"/>
              </a:ext>
            </a:extLst>
          </p:cNvPr>
          <p:cNvSpPr/>
          <p:nvPr/>
        </p:nvSpPr>
        <p:spPr>
          <a:xfrm>
            <a:off x="5577840" y="4434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600" dirty="0"/>
          </a:p>
        </p:txBody>
      </p:sp>
      <p:sp>
        <p:nvSpPr>
          <p:cNvPr id="148" name="Text 12">
            <a:extLst>
              <a:ext uri="{FF2B5EF4-FFF2-40B4-BE49-F238E27FC236}">
                <a16:creationId xmlns:a16="http://schemas.microsoft.com/office/drawing/2014/main" id="{D73D0AC9-4E0A-9AA2-EE60-B8A43AE3EA82}"/>
              </a:ext>
            </a:extLst>
          </p:cNvPr>
          <p:cNvSpPr/>
          <p:nvPr/>
        </p:nvSpPr>
        <p:spPr>
          <a:xfrm>
            <a:off x="6172200" y="4389120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Przyjeżdża na stację</a:t>
            </a:r>
            <a:endParaRPr lang="en-US" sz="1600" dirty="0">
              <a:solidFill>
                <a:srgbClr val="2E5A56"/>
              </a:solidFill>
            </a:endParaRPr>
          </a:p>
        </p:txBody>
      </p:sp>
      <p:sp>
        <p:nvSpPr>
          <p:cNvPr id="151" name="Text 13">
            <a:extLst>
              <a:ext uri="{FF2B5EF4-FFF2-40B4-BE49-F238E27FC236}">
                <a16:creationId xmlns:a16="http://schemas.microsoft.com/office/drawing/2014/main" id="{3416A9E5-0D2A-F671-9412-06A1E1333E8A}"/>
              </a:ext>
            </a:extLst>
          </p:cNvPr>
          <p:cNvSpPr/>
          <p:nvPr/>
        </p:nvSpPr>
        <p:spPr>
          <a:xfrm>
            <a:off x="6172200" y="4617720"/>
            <a:ext cx="5166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żeby zrealizować rabat 50 gr/litr — realny, mierzalny ruch</a:t>
            </a:r>
            <a:endParaRPr lang="en-US" sz="1250" dirty="0">
              <a:solidFill>
                <a:srgbClr val="2E5A56"/>
              </a:solidFill>
            </a:endParaRPr>
          </a:p>
        </p:txBody>
      </p:sp>
      <p:sp>
        <p:nvSpPr>
          <p:cNvPr id="153" name="Shape 14">
            <a:extLst>
              <a:ext uri="{FF2B5EF4-FFF2-40B4-BE49-F238E27FC236}">
                <a16:creationId xmlns:a16="http://schemas.microsoft.com/office/drawing/2014/main" id="{05FB86C7-D5C3-5E8A-1156-FAC60D746518}"/>
              </a:ext>
            </a:extLst>
          </p:cNvPr>
          <p:cNvSpPr/>
          <p:nvPr/>
        </p:nvSpPr>
        <p:spPr>
          <a:xfrm>
            <a:off x="5577840" y="5394960"/>
            <a:ext cx="457200" cy="457200"/>
          </a:xfrm>
          <a:prstGeom prst="ellipse">
            <a:avLst/>
          </a:prstGeom>
          <a:solidFill>
            <a:srgbClr val="F8B332"/>
          </a:solidFill>
          <a:ln/>
        </p:spPr>
      </p:sp>
      <p:sp>
        <p:nvSpPr>
          <p:cNvPr id="155" name="Text 15">
            <a:extLst>
              <a:ext uri="{FF2B5EF4-FFF2-40B4-BE49-F238E27FC236}">
                <a16:creationId xmlns:a16="http://schemas.microsoft.com/office/drawing/2014/main" id="{81984179-0E1A-10F9-E7AE-148F72441761}"/>
              </a:ext>
            </a:extLst>
          </p:cNvPr>
          <p:cNvSpPr/>
          <p:nvPr/>
        </p:nvSpPr>
        <p:spPr>
          <a:xfrm>
            <a:off x="5577840" y="53949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600" dirty="0"/>
          </a:p>
        </p:txBody>
      </p:sp>
      <p:sp>
        <p:nvSpPr>
          <p:cNvPr id="157" name="Text 16">
            <a:extLst>
              <a:ext uri="{FF2B5EF4-FFF2-40B4-BE49-F238E27FC236}">
                <a16:creationId xmlns:a16="http://schemas.microsoft.com/office/drawing/2014/main" id="{84ED451D-3FF2-CA3F-3E6E-88BBDC118D84}"/>
              </a:ext>
            </a:extLst>
          </p:cNvPr>
          <p:cNvSpPr/>
          <p:nvPr/>
        </p:nvSpPr>
        <p:spPr>
          <a:xfrm>
            <a:off x="6172200" y="5349240"/>
            <a:ext cx="5166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Wraca — jako stały klient</a:t>
            </a:r>
            <a:endParaRPr lang="en-US" sz="1600" dirty="0">
              <a:solidFill>
                <a:srgbClr val="2E5A56"/>
              </a:solidFill>
            </a:endParaRPr>
          </a:p>
        </p:txBody>
      </p:sp>
      <p:sp>
        <p:nvSpPr>
          <p:cNvPr id="159" name="Text 17">
            <a:extLst>
              <a:ext uri="{FF2B5EF4-FFF2-40B4-BE49-F238E27FC236}">
                <a16:creationId xmlns:a16="http://schemas.microsoft.com/office/drawing/2014/main" id="{2C2E3DA0-ED90-5BC5-199B-65D9C358DB0B}"/>
              </a:ext>
            </a:extLst>
          </p:cNvPr>
          <p:cNvSpPr/>
          <p:nvPr/>
        </p:nvSpPr>
        <p:spPr>
          <a:xfrm>
            <a:off x="6172200" y="5532120"/>
            <a:ext cx="5166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bo poznał Twoją stację przy okazji czegoś, co kocha: swój klub</a:t>
            </a:r>
            <a:endParaRPr lang="en-US" sz="1250" dirty="0">
              <a:solidFill>
                <a:srgbClr val="2E5A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283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2320">
        <p159:morph option="byObject"/>
      </p:transition>
    </mc:Choice>
    <mc:Fallback xmlns="">
      <p:transition spd="slow" advTm="8232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D48A4C43-B40B-1638-FAB6-F698DFEE6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445BA34C-C524-823B-0063-13AC60982640}"/>
              </a:ext>
            </a:extLst>
          </p:cNvPr>
          <p:cNvSpPr/>
          <p:nvPr/>
        </p:nvSpPr>
        <p:spPr>
          <a:xfrm>
            <a:off x="640080" y="14008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NIE MUSISZ NAM WIERZYĆ NA SŁOWO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BFA9F13C-2FB3-1DB0-F658-23C922C32E4E}"/>
              </a:ext>
            </a:extLst>
          </p:cNvPr>
          <p:cNvSpPr/>
          <p:nvPr/>
        </p:nvSpPr>
        <p:spPr>
          <a:xfrm>
            <a:off x="640080" y="505842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Wyniki poprzednich akcji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B76857F1-3D57-5D31-A62F-30732936B4EC}"/>
              </a:ext>
            </a:extLst>
          </p:cNvPr>
          <p:cNvSpPr/>
          <p:nvPr/>
        </p:nvSpPr>
        <p:spPr>
          <a:xfrm>
            <a:off x="640080" y="1191642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Dwie akcje z rabatem 50 gr/l, </a:t>
            </a:r>
            <a:r>
              <a:rPr lang="en-US" sz="1400" dirty="0" err="1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przeprowadzone</a:t>
            </a:r>
            <a:r>
              <a:rPr lang="en-US" sz="14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w tym roku. Poniżej łączne wyniki obu.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7D814F01-852B-1333-1003-CBFC20A6950C}"/>
              </a:ext>
            </a:extLst>
          </p:cNvPr>
          <p:cNvSpPr/>
          <p:nvPr/>
        </p:nvSpPr>
        <p:spPr>
          <a:xfrm>
            <a:off x="640080" y="2321997"/>
            <a:ext cx="4206240" cy="425196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C56FAE9A-CD9B-0D6D-4F0E-5964A273F9A2}"/>
              </a:ext>
            </a:extLst>
          </p:cNvPr>
          <p:cNvSpPr/>
          <p:nvPr/>
        </p:nvSpPr>
        <p:spPr>
          <a:xfrm>
            <a:off x="1005840" y="2550597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3 078</a:t>
            </a:r>
            <a:endParaRPr lang="en-US" sz="40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6972E577-8B32-3804-D0C6-06147303C243}"/>
              </a:ext>
            </a:extLst>
          </p:cNvPr>
          <p:cNvSpPr/>
          <p:nvPr/>
        </p:nvSpPr>
        <p:spPr>
          <a:xfrm>
            <a:off x="1005840" y="3236397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użyć kodu rabatowego łącznie</a:t>
            </a:r>
            <a:endParaRPr lang="en-US" sz="12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15415B06-C3F4-E10F-5F8E-336BD17A4EE4}"/>
              </a:ext>
            </a:extLst>
          </p:cNvPr>
          <p:cNvSpPr/>
          <p:nvPr/>
        </p:nvSpPr>
        <p:spPr>
          <a:xfrm>
            <a:off x="1005840" y="3739317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1 839</a:t>
            </a:r>
            <a:endParaRPr lang="en-US" sz="4000" dirty="0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AF8AB4B9-5D5D-F046-6DB8-1456E7896516}"/>
              </a:ext>
            </a:extLst>
          </p:cNvPr>
          <p:cNvSpPr/>
          <p:nvPr/>
        </p:nvSpPr>
        <p:spPr>
          <a:xfrm>
            <a:off x="1005840" y="4425117"/>
            <a:ext cx="3474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0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realnych wizyt na stacji — to 60% konwersji kodu na przyjazd</a:t>
            </a:r>
            <a:endParaRPr lang="en-US" sz="1200" dirty="0"/>
          </a:p>
        </p:txBody>
      </p:sp>
      <p:sp>
        <p:nvSpPr>
          <p:cNvPr id="23" name="Shape 8">
            <a:extLst>
              <a:ext uri="{FF2B5EF4-FFF2-40B4-BE49-F238E27FC236}">
                <a16:creationId xmlns:a16="http://schemas.microsoft.com/office/drawing/2014/main" id="{32FFA4C3-1E92-61C2-907B-B57B56255A83}"/>
              </a:ext>
            </a:extLst>
          </p:cNvPr>
          <p:cNvSpPr/>
          <p:nvPr/>
        </p:nvSpPr>
        <p:spPr>
          <a:xfrm>
            <a:off x="1005840" y="5065197"/>
            <a:ext cx="3474720" cy="0"/>
          </a:xfrm>
          <a:prstGeom prst="line">
            <a:avLst/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A734C930-D9EF-68A6-4550-D5E424D2BF54}"/>
              </a:ext>
            </a:extLst>
          </p:cNvPr>
          <p:cNvSpPr/>
          <p:nvPr/>
        </p:nvSpPr>
        <p:spPr>
          <a:xfrm>
            <a:off x="1005840" y="5184069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WYZWANIE KIBICA</a:t>
            </a:r>
            <a:endParaRPr lang="en-US" sz="1100" dirty="0"/>
          </a:p>
        </p:txBody>
      </p:sp>
      <p:sp>
        <p:nvSpPr>
          <p:cNvPr id="29" name="Text 10">
            <a:extLst>
              <a:ext uri="{FF2B5EF4-FFF2-40B4-BE49-F238E27FC236}">
                <a16:creationId xmlns:a16="http://schemas.microsoft.com/office/drawing/2014/main" id="{ABA8BEEE-D1A2-3FAD-221A-BC837FEAEAEF}"/>
              </a:ext>
            </a:extLst>
          </p:cNvPr>
          <p:cNvSpPr/>
          <p:nvPr/>
        </p:nvSpPr>
        <p:spPr>
          <a:xfrm>
            <a:off x="1005840" y="5476677"/>
            <a:ext cx="34747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459 z 1123 (41%) pierwszorazowych klientów wróciło i zatankowało dodatkowo min. 100 l — to min. 45 900 litrów dodatkowej sprzedaży.</a:t>
            </a:r>
            <a:endParaRPr lang="en-US" sz="1150" dirty="0"/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818B88A7-6C06-8A46-BAAC-6A4E95F1C2BA}"/>
              </a:ext>
            </a:extLst>
          </p:cNvPr>
          <p:cNvSpPr/>
          <p:nvPr/>
        </p:nvSpPr>
        <p:spPr>
          <a:xfrm>
            <a:off x="5120640" y="3041842"/>
            <a:ext cx="2377440" cy="41148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C663FB81-1D80-6C23-0085-F095C19A460D}"/>
              </a:ext>
            </a:extLst>
          </p:cNvPr>
          <p:cNvSpPr/>
          <p:nvPr/>
        </p:nvSpPr>
        <p:spPr>
          <a:xfrm>
            <a:off x="5212080" y="3041842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Klub</a:t>
            </a:r>
            <a:endParaRPr lang="en-US" sz="1100" dirty="0"/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AEF39DFD-D537-3A30-2366-07F484E950F4}"/>
              </a:ext>
            </a:extLst>
          </p:cNvPr>
          <p:cNvSpPr/>
          <p:nvPr/>
        </p:nvSpPr>
        <p:spPr>
          <a:xfrm>
            <a:off x="7498080" y="3041842"/>
            <a:ext cx="1554480" cy="41148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FB47B44A-F550-A34F-EBAF-B0DEFE641F34}"/>
              </a:ext>
            </a:extLst>
          </p:cNvPr>
          <p:cNvSpPr/>
          <p:nvPr/>
        </p:nvSpPr>
        <p:spPr>
          <a:xfrm>
            <a:off x="7589520" y="3041842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Użycia kodu</a:t>
            </a:r>
            <a:endParaRPr lang="en-US" sz="1100" dirty="0"/>
          </a:p>
        </p:txBody>
      </p:sp>
      <p:sp>
        <p:nvSpPr>
          <p:cNvPr id="42" name="Shape 15">
            <a:extLst>
              <a:ext uri="{FF2B5EF4-FFF2-40B4-BE49-F238E27FC236}">
                <a16:creationId xmlns:a16="http://schemas.microsoft.com/office/drawing/2014/main" id="{232260F7-C5B5-2575-5382-16152CCDE64F}"/>
              </a:ext>
            </a:extLst>
          </p:cNvPr>
          <p:cNvSpPr/>
          <p:nvPr/>
        </p:nvSpPr>
        <p:spPr>
          <a:xfrm>
            <a:off x="9052560" y="3041842"/>
            <a:ext cx="1554480" cy="41148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526800C9-4458-2140-12A8-BE34A0C7A2E6}"/>
              </a:ext>
            </a:extLst>
          </p:cNvPr>
          <p:cNvSpPr/>
          <p:nvPr/>
        </p:nvSpPr>
        <p:spPr>
          <a:xfrm>
            <a:off x="9144000" y="3041842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Wizyty</a:t>
            </a:r>
            <a:endParaRPr lang="en-US" sz="1100" dirty="0"/>
          </a:p>
        </p:txBody>
      </p:sp>
      <p:sp>
        <p:nvSpPr>
          <p:cNvPr id="50" name="Shape 17">
            <a:extLst>
              <a:ext uri="{FF2B5EF4-FFF2-40B4-BE49-F238E27FC236}">
                <a16:creationId xmlns:a16="http://schemas.microsoft.com/office/drawing/2014/main" id="{AD0ABA83-285D-544D-B363-34BB8D8505A1}"/>
              </a:ext>
            </a:extLst>
          </p:cNvPr>
          <p:cNvSpPr/>
          <p:nvPr/>
        </p:nvSpPr>
        <p:spPr>
          <a:xfrm>
            <a:off x="10607040" y="3041842"/>
            <a:ext cx="868680" cy="41148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3DABF4C5-9C10-3864-7300-B58BB2FE56ED}"/>
              </a:ext>
            </a:extLst>
          </p:cNvPr>
          <p:cNvSpPr/>
          <p:nvPr/>
        </p:nvSpPr>
        <p:spPr>
          <a:xfrm>
            <a:off x="10698480" y="3041842"/>
            <a:ext cx="685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Konw</a:t>
            </a:r>
            <a:r>
              <a:rPr lang="en-US" sz="1100" b="1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.</a:t>
            </a:r>
            <a:endParaRPr lang="en-US" sz="1100" dirty="0"/>
          </a:p>
        </p:txBody>
      </p:sp>
      <p:sp>
        <p:nvSpPr>
          <p:cNvPr id="58" name="Shape 19">
            <a:extLst>
              <a:ext uri="{FF2B5EF4-FFF2-40B4-BE49-F238E27FC236}">
                <a16:creationId xmlns:a16="http://schemas.microsoft.com/office/drawing/2014/main" id="{BB4879A8-3EF4-DE96-511C-DC6D203DC62F}"/>
              </a:ext>
            </a:extLst>
          </p:cNvPr>
          <p:cNvSpPr/>
          <p:nvPr/>
        </p:nvSpPr>
        <p:spPr>
          <a:xfrm>
            <a:off x="5120640" y="3453322"/>
            <a:ext cx="23774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3A5711CB-E940-41A1-A03E-27216048323D}"/>
              </a:ext>
            </a:extLst>
          </p:cNvPr>
          <p:cNvSpPr/>
          <p:nvPr/>
        </p:nvSpPr>
        <p:spPr>
          <a:xfrm>
            <a:off x="5212080" y="345332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Wisła</a:t>
            </a:r>
            <a:endParaRPr lang="en-US" sz="1250" dirty="0"/>
          </a:p>
        </p:txBody>
      </p:sp>
      <p:sp>
        <p:nvSpPr>
          <p:cNvPr id="64" name="Shape 21">
            <a:extLst>
              <a:ext uri="{FF2B5EF4-FFF2-40B4-BE49-F238E27FC236}">
                <a16:creationId xmlns:a16="http://schemas.microsoft.com/office/drawing/2014/main" id="{87DB60FE-1400-273D-FA52-6D906C3C72A5}"/>
              </a:ext>
            </a:extLst>
          </p:cNvPr>
          <p:cNvSpPr/>
          <p:nvPr/>
        </p:nvSpPr>
        <p:spPr>
          <a:xfrm>
            <a:off x="7498080" y="3453322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67" name="Text 22">
            <a:extLst>
              <a:ext uri="{FF2B5EF4-FFF2-40B4-BE49-F238E27FC236}">
                <a16:creationId xmlns:a16="http://schemas.microsoft.com/office/drawing/2014/main" id="{607F6685-04BC-B1DE-D409-18F675F7A0DF}"/>
              </a:ext>
            </a:extLst>
          </p:cNvPr>
          <p:cNvSpPr/>
          <p:nvPr/>
        </p:nvSpPr>
        <p:spPr>
          <a:xfrm>
            <a:off x="7589520" y="34533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946</a:t>
            </a:r>
            <a:endParaRPr lang="en-US" sz="1250" dirty="0"/>
          </a:p>
        </p:txBody>
      </p:sp>
      <p:sp>
        <p:nvSpPr>
          <p:cNvPr id="69" name="Shape 23">
            <a:extLst>
              <a:ext uri="{FF2B5EF4-FFF2-40B4-BE49-F238E27FC236}">
                <a16:creationId xmlns:a16="http://schemas.microsoft.com/office/drawing/2014/main" id="{461FB2F7-124D-2C76-EAFF-AD7384E2BD7D}"/>
              </a:ext>
            </a:extLst>
          </p:cNvPr>
          <p:cNvSpPr/>
          <p:nvPr/>
        </p:nvSpPr>
        <p:spPr>
          <a:xfrm>
            <a:off x="9052560" y="3453322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71" name="Text 24">
            <a:extLst>
              <a:ext uri="{FF2B5EF4-FFF2-40B4-BE49-F238E27FC236}">
                <a16:creationId xmlns:a16="http://schemas.microsoft.com/office/drawing/2014/main" id="{1993B073-B062-79F7-25B9-BA5142A6361C}"/>
              </a:ext>
            </a:extLst>
          </p:cNvPr>
          <p:cNvSpPr/>
          <p:nvPr/>
        </p:nvSpPr>
        <p:spPr>
          <a:xfrm>
            <a:off x="9144000" y="34533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538</a:t>
            </a:r>
            <a:endParaRPr lang="en-US" sz="1250" dirty="0"/>
          </a:p>
        </p:txBody>
      </p:sp>
      <p:sp>
        <p:nvSpPr>
          <p:cNvPr id="73" name="Shape 25">
            <a:extLst>
              <a:ext uri="{FF2B5EF4-FFF2-40B4-BE49-F238E27FC236}">
                <a16:creationId xmlns:a16="http://schemas.microsoft.com/office/drawing/2014/main" id="{C28FF3D5-4A80-EF49-63CA-34BD3C7D6A7A}"/>
              </a:ext>
            </a:extLst>
          </p:cNvPr>
          <p:cNvSpPr/>
          <p:nvPr/>
        </p:nvSpPr>
        <p:spPr>
          <a:xfrm>
            <a:off x="10607040" y="3453322"/>
            <a:ext cx="868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75" name="Text 26">
            <a:extLst>
              <a:ext uri="{FF2B5EF4-FFF2-40B4-BE49-F238E27FC236}">
                <a16:creationId xmlns:a16="http://schemas.microsoft.com/office/drawing/2014/main" id="{86BA2693-57B3-60FE-0B9B-A0DE8F5CE749}"/>
              </a:ext>
            </a:extLst>
          </p:cNvPr>
          <p:cNvSpPr/>
          <p:nvPr/>
        </p:nvSpPr>
        <p:spPr>
          <a:xfrm>
            <a:off x="10698480" y="345332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57%</a:t>
            </a:r>
            <a:endParaRPr lang="en-US" sz="1250" dirty="0"/>
          </a:p>
        </p:txBody>
      </p:sp>
      <p:sp>
        <p:nvSpPr>
          <p:cNvPr id="77" name="Shape 27">
            <a:extLst>
              <a:ext uri="{FF2B5EF4-FFF2-40B4-BE49-F238E27FC236}">
                <a16:creationId xmlns:a16="http://schemas.microsoft.com/office/drawing/2014/main" id="{516C94F0-21A1-A992-87D4-D84F6EB2FCCA}"/>
              </a:ext>
            </a:extLst>
          </p:cNvPr>
          <p:cNvSpPr/>
          <p:nvPr/>
        </p:nvSpPr>
        <p:spPr>
          <a:xfrm>
            <a:off x="5120640" y="3910522"/>
            <a:ext cx="237744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79" name="Text 28">
            <a:extLst>
              <a:ext uri="{FF2B5EF4-FFF2-40B4-BE49-F238E27FC236}">
                <a16:creationId xmlns:a16="http://schemas.microsoft.com/office/drawing/2014/main" id="{E9EE7A66-DA5E-F026-2EB1-B243C762D546}"/>
              </a:ext>
            </a:extLst>
          </p:cNvPr>
          <p:cNvSpPr/>
          <p:nvPr/>
        </p:nvSpPr>
        <p:spPr>
          <a:xfrm>
            <a:off x="5212080" y="391052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Pogoń</a:t>
            </a:r>
            <a:endParaRPr lang="en-US" sz="1250" dirty="0"/>
          </a:p>
        </p:txBody>
      </p:sp>
      <p:sp>
        <p:nvSpPr>
          <p:cNvPr id="81" name="Shape 29">
            <a:extLst>
              <a:ext uri="{FF2B5EF4-FFF2-40B4-BE49-F238E27FC236}">
                <a16:creationId xmlns:a16="http://schemas.microsoft.com/office/drawing/2014/main" id="{C9E3D75B-0D5C-B531-629D-ECE60187E1E8}"/>
              </a:ext>
            </a:extLst>
          </p:cNvPr>
          <p:cNvSpPr/>
          <p:nvPr/>
        </p:nvSpPr>
        <p:spPr>
          <a:xfrm>
            <a:off x="7498080" y="3910522"/>
            <a:ext cx="155448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83" name="Text 30">
            <a:extLst>
              <a:ext uri="{FF2B5EF4-FFF2-40B4-BE49-F238E27FC236}">
                <a16:creationId xmlns:a16="http://schemas.microsoft.com/office/drawing/2014/main" id="{CF914031-E557-6689-2109-3C0B9ACD8BE9}"/>
              </a:ext>
            </a:extLst>
          </p:cNvPr>
          <p:cNvSpPr/>
          <p:nvPr/>
        </p:nvSpPr>
        <p:spPr>
          <a:xfrm>
            <a:off x="7589520" y="39105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871</a:t>
            </a:r>
            <a:endParaRPr lang="en-US" sz="1250" dirty="0"/>
          </a:p>
        </p:txBody>
      </p:sp>
      <p:sp>
        <p:nvSpPr>
          <p:cNvPr id="85" name="Shape 31">
            <a:extLst>
              <a:ext uri="{FF2B5EF4-FFF2-40B4-BE49-F238E27FC236}">
                <a16:creationId xmlns:a16="http://schemas.microsoft.com/office/drawing/2014/main" id="{F89459DB-B6FA-81C7-92FF-4FF1948427DA}"/>
              </a:ext>
            </a:extLst>
          </p:cNvPr>
          <p:cNvSpPr/>
          <p:nvPr/>
        </p:nvSpPr>
        <p:spPr>
          <a:xfrm>
            <a:off x="9052560" y="3910522"/>
            <a:ext cx="155448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87" name="Text 32">
            <a:extLst>
              <a:ext uri="{FF2B5EF4-FFF2-40B4-BE49-F238E27FC236}">
                <a16:creationId xmlns:a16="http://schemas.microsoft.com/office/drawing/2014/main" id="{38DBD1E1-99F9-B37E-C97F-4FDE2E9B2296}"/>
              </a:ext>
            </a:extLst>
          </p:cNvPr>
          <p:cNvSpPr/>
          <p:nvPr/>
        </p:nvSpPr>
        <p:spPr>
          <a:xfrm>
            <a:off x="9144000" y="39105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497</a:t>
            </a:r>
            <a:endParaRPr lang="en-US" sz="1250" dirty="0"/>
          </a:p>
        </p:txBody>
      </p:sp>
      <p:sp>
        <p:nvSpPr>
          <p:cNvPr id="89" name="Shape 33">
            <a:extLst>
              <a:ext uri="{FF2B5EF4-FFF2-40B4-BE49-F238E27FC236}">
                <a16:creationId xmlns:a16="http://schemas.microsoft.com/office/drawing/2014/main" id="{9B31CB50-28CD-66E2-1476-EF6B9770D1CE}"/>
              </a:ext>
            </a:extLst>
          </p:cNvPr>
          <p:cNvSpPr/>
          <p:nvPr/>
        </p:nvSpPr>
        <p:spPr>
          <a:xfrm>
            <a:off x="10607040" y="3910522"/>
            <a:ext cx="86868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91" name="Text 34">
            <a:extLst>
              <a:ext uri="{FF2B5EF4-FFF2-40B4-BE49-F238E27FC236}">
                <a16:creationId xmlns:a16="http://schemas.microsoft.com/office/drawing/2014/main" id="{8D11823F-33F1-D11A-726D-8F5491CB8D4E}"/>
              </a:ext>
            </a:extLst>
          </p:cNvPr>
          <p:cNvSpPr/>
          <p:nvPr/>
        </p:nvSpPr>
        <p:spPr>
          <a:xfrm>
            <a:off x="10698480" y="391052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57%</a:t>
            </a:r>
            <a:endParaRPr lang="en-US" sz="1250" dirty="0"/>
          </a:p>
        </p:txBody>
      </p:sp>
      <p:sp>
        <p:nvSpPr>
          <p:cNvPr id="93" name="Shape 35">
            <a:extLst>
              <a:ext uri="{FF2B5EF4-FFF2-40B4-BE49-F238E27FC236}">
                <a16:creationId xmlns:a16="http://schemas.microsoft.com/office/drawing/2014/main" id="{D8D844DF-300E-A4FB-E5C2-2000B247F7BD}"/>
              </a:ext>
            </a:extLst>
          </p:cNvPr>
          <p:cNvSpPr/>
          <p:nvPr/>
        </p:nvSpPr>
        <p:spPr>
          <a:xfrm>
            <a:off x="5120640" y="4367722"/>
            <a:ext cx="23774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95" name="Text 36">
            <a:extLst>
              <a:ext uri="{FF2B5EF4-FFF2-40B4-BE49-F238E27FC236}">
                <a16:creationId xmlns:a16="http://schemas.microsoft.com/office/drawing/2014/main" id="{45D8B475-458D-0C90-8319-591836FF450C}"/>
              </a:ext>
            </a:extLst>
          </p:cNvPr>
          <p:cNvSpPr/>
          <p:nvPr/>
        </p:nvSpPr>
        <p:spPr>
          <a:xfrm>
            <a:off x="5212080" y="436772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ŁKS</a:t>
            </a:r>
            <a:endParaRPr lang="en-US" sz="1250" dirty="0"/>
          </a:p>
        </p:txBody>
      </p:sp>
      <p:sp>
        <p:nvSpPr>
          <p:cNvPr id="97" name="Shape 37">
            <a:extLst>
              <a:ext uri="{FF2B5EF4-FFF2-40B4-BE49-F238E27FC236}">
                <a16:creationId xmlns:a16="http://schemas.microsoft.com/office/drawing/2014/main" id="{5DFA34E0-E232-0C51-4A97-E29899B5D587}"/>
              </a:ext>
            </a:extLst>
          </p:cNvPr>
          <p:cNvSpPr/>
          <p:nvPr/>
        </p:nvSpPr>
        <p:spPr>
          <a:xfrm>
            <a:off x="7498080" y="4367722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99" name="Text 38">
            <a:extLst>
              <a:ext uri="{FF2B5EF4-FFF2-40B4-BE49-F238E27FC236}">
                <a16:creationId xmlns:a16="http://schemas.microsoft.com/office/drawing/2014/main" id="{1174DAB5-F1C2-1264-FB98-7E36986685D4}"/>
              </a:ext>
            </a:extLst>
          </p:cNvPr>
          <p:cNvSpPr/>
          <p:nvPr/>
        </p:nvSpPr>
        <p:spPr>
          <a:xfrm>
            <a:off x="7589520" y="43677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676</a:t>
            </a:r>
            <a:endParaRPr lang="en-US" sz="1250" dirty="0"/>
          </a:p>
        </p:txBody>
      </p:sp>
      <p:sp>
        <p:nvSpPr>
          <p:cNvPr id="101" name="Shape 39">
            <a:extLst>
              <a:ext uri="{FF2B5EF4-FFF2-40B4-BE49-F238E27FC236}">
                <a16:creationId xmlns:a16="http://schemas.microsoft.com/office/drawing/2014/main" id="{01E96A99-4C07-E81E-F27E-D2F1FF457AD0}"/>
              </a:ext>
            </a:extLst>
          </p:cNvPr>
          <p:cNvSpPr/>
          <p:nvPr/>
        </p:nvSpPr>
        <p:spPr>
          <a:xfrm>
            <a:off x="9052560" y="4367722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03" name="Text 40">
            <a:extLst>
              <a:ext uri="{FF2B5EF4-FFF2-40B4-BE49-F238E27FC236}">
                <a16:creationId xmlns:a16="http://schemas.microsoft.com/office/drawing/2014/main" id="{05E40F1A-BCE7-2FD6-F90A-A68CEE2D9E52}"/>
              </a:ext>
            </a:extLst>
          </p:cNvPr>
          <p:cNvSpPr/>
          <p:nvPr/>
        </p:nvSpPr>
        <p:spPr>
          <a:xfrm>
            <a:off x="9144000" y="43677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447</a:t>
            </a:r>
            <a:endParaRPr lang="en-US" sz="1250" dirty="0"/>
          </a:p>
        </p:txBody>
      </p:sp>
      <p:sp>
        <p:nvSpPr>
          <p:cNvPr id="105" name="Shape 41">
            <a:extLst>
              <a:ext uri="{FF2B5EF4-FFF2-40B4-BE49-F238E27FC236}">
                <a16:creationId xmlns:a16="http://schemas.microsoft.com/office/drawing/2014/main" id="{A872A332-3937-817F-DBD4-41CF1EF065ED}"/>
              </a:ext>
            </a:extLst>
          </p:cNvPr>
          <p:cNvSpPr/>
          <p:nvPr/>
        </p:nvSpPr>
        <p:spPr>
          <a:xfrm>
            <a:off x="10607040" y="4367722"/>
            <a:ext cx="868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07" name="Text 42">
            <a:extLst>
              <a:ext uri="{FF2B5EF4-FFF2-40B4-BE49-F238E27FC236}">
                <a16:creationId xmlns:a16="http://schemas.microsoft.com/office/drawing/2014/main" id="{6562AAF7-7ED2-D729-098C-D5EEBD883C3D}"/>
              </a:ext>
            </a:extLst>
          </p:cNvPr>
          <p:cNvSpPr/>
          <p:nvPr/>
        </p:nvSpPr>
        <p:spPr>
          <a:xfrm>
            <a:off x="10698480" y="436772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66%</a:t>
            </a:r>
            <a:endParaRPr lang="en-US" sz="1250" dirty="0"/>
          </a:p>
        </p:txBody>
      </p:sp>
      <p:sp>
        <p:nvSpPr>
          <p:cNvPr id="109" name="Shape 43">
            <a:extLst>
              <a:ext uri="{FF2B5EF4-FFF2-40B4-BE49-F238E27FC236}">
                <a16:creationId xmlns:a16="http://schemas.microsoft.com/office/drawing/2014/main" id="{C0E6D05D-3759-AC6F-57C8-198434D5AE65}"/>
              </a:ext>
            </a:extLst>
          </p:cNvPr>
          <p:cNvSpPr/>
          <p:nvPr/>
        </p:nvSpPr>
        <p:spPr>
          <a:xfrm>
            <a:off x="5120640" y="4824922"/>
            <a:ext cx="237744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11" name="Text 44">
            <a:extLst>
              <a:ext uri="{FF2B5EF4-FFF2-40B4-BE49-F238E27FC236}">
                <a16:creationId xmlns:a16="http://schemas.microsoft.com/office/drawing/2014/main" id="{B1663EE5-19D7-5AEC-83E2-4465DB3681EC}"/>
              </a:ext>
            </a:extLst>
          </p:cNvPr>
          <p:cNvSpPr/>
          <p:nvPr/>
        </p:nvSpPr>
        <p:spPr>
          <a:xfrm>
            <a:off x="5212080" y="482492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Podbeskidzie</a:t>
            </a:r>
            <a:endParaRPr lang="en-US" sz="1250" dirty="0"/>
          </a:p>
        </p:txBody>
      </p:sp>
      <p:sp>
        <p:nvSpPr>
          <p:cNvPr id="113" name="Shape 45">
            <a:extLst>
              <a:ext uri="{FF2B5EF4-FFF2-40B4-BE49-F238E27FC236}">
                <a16:creationId xmlns:a16="http://schemas.microsoft.com/office/drawing/2014/main" id="{45C9DE68-12C4-08DD-672D-591CC7989AD8}"/>
              </a:ext>
            </a:extLst>
          </p:cNvPr>
          <p:cNvSpPr/>
          <p:nvPr/>
        </p:nvSpPr>
        <p:spPr>
          <a:xfrm>
            <a:off x="7498080" y="4824922"/>
            <a:ext cx="155448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15" name="Text 46">
            <a:extLst>
              <a:ext uri="{FF2B5EF4-FFF2-40B4-BE49-F238E27FC236}">
                <a16:creationId xmlns:a16="http://schemas.microsoft.com/office/drawing/2014/main" id="{A19B0569-3BE4-0356-8DB0-7210CADF1FBF}"/>
              </a:ext>
            </a:extLst>
          </p:cNvPr>
          <p:cNvSpPr/>
          <p:nvPr/>
        </p:nvSpPr>
        <p:spPr>
          <a:xfrm>
            <a:off x="7589520" y="48249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378</a:t>
            </a:r>
            <a:endParaRPr lang="en-US" sz="1250" dirty="0"/>
          </a:p>
        </p:txBody>
      </p:sp>
      <p:sp>
        <p:nvSpPr>
          <p:cNvPr id="117" name="Shape 47">
            <a:extLst>
              <a:ext uri="{FF2B5EF4-FFF2-40B4-BE49-F238E27FC236}">
                <a16:creationId xmlns:a16="http://schemas.microsoft.com/office/drawing/2014/main" id="{030C6ED9-59C1-CB8A-896C-CDCE87929FDD}"/>
              </a:ext>
            </a:extLst>
          </p:cNvPr>
          <p:cNvSpPr/>
          <p:nvPr/>
        </p:nvSpPr>
        <p:spPr>
          <a:xfrm>
            <a:off x="9052560" y="4824922"/>
            <a:ext cx="155448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19" name="Text 48">
            <a:extLst>
              <a:ext uri="{FF2B5EF4-FFF2-40B4-BE49-F238E27FC236}">
                <a16:creationId xmlns:a16="http://schemas.microsoft.com/office/drawing/2014/main" id="{5DE88EA9-6B8A-46EA-ED60-970F4475ED73}"/>
              </a:ext>
            </a:extLst>
          </p:cNvPr>
          <p:cNvSpPr/>
          <p:nvPr/>
        </p:nvSpPr>
        <p:spPr>
          <a:xfrm>
            <a:off x="9144000" y="48249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246</a:t>
            </a:r>
            <a:endParaRPr lang="en-US" sz="1250" dirty="0"/>
          </a:p>
        </p:txBody>
      </p:sp>
      <p:sp>
        <p:nvSpPr>
          <p:cNvPr id="121" name="Shape 49">
            <a:extLst>
              <a:ext uri="{FF2B5EF4-FFF2-40B4-BE49-F238E27FC236}">
                <a16:creationId xmlns:a16="http://schemas.microsoft.com/office/drawing/2014/main" id="{09D56FC1-C661-BA28-4BF7-F46F07F2EDC4}"/>
              </a:ext>
            </a:extLst>
          </p:cNvPr>
          <p:cNvSpPr/>
          <p:nvPr/>
        </p:nvSpPr>
        <p:spPr>
          <a:xfrm>
            <a:off x="10607040" y="4824922"/>
            <a:ext cx="868680" cy="457200"/>
          </a:xfrm>
          <a:prstGeom prst="rect">
            <a:avLst/>
          </a:prstGeom>
          <a:solidFill>
            <a:srgbClr val="F7F5F2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23" name="Text 50">
            <a:extLst>
              <a:ext uri="{FF2B5EF4-FFF2-40B4-BE49-F238E27FC236}">
                <a16:creationId xmlns:a16="http://schemas.microsoft.com/office/drawing/2014/main" id="{6E252A51-FEBB-4EE0-B177-83832021C9E6}"/>
              </a:ext>
            </a:extLst>
          </p:cNvPr>
          <p:cNvSpPr/>
          <p:nvPr/>
        </p:nvSpPr>
        <p:spPr>
          <a:xfrm>
            <a:off x="10698480" y="482492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65%</a:t>
            </a:r>
            <a:endParaRPr lang="en-US" sz="1250" dirty="0"/>
          </a:p>
        </p:txBody>
      </p:sp>
      <p:sp>
        <p:nvSpPr>
          <p:cNvPr id="125" name="Shape 51">
            <a:extLst>
              <a:ext uri="{FF2B5EF4-FFF2-40B4-BE49-F238E27FC236}">
                <a16:creationId xmlns:a16="http://schemas.microsoft.com/office/drawing/2014/main" id="{0A5E7706-D990-187D-5F07-E78C33BBB42F}"/>
              </a:ext>
            </a:extLst>
          </p:cNvPr>
          <p:cNvSpPr/>
          <p:nvPr/>
        </p:nvSpPr>
        <p:spPr>
          <a:xfrm>
            <a:off x="5120640" y="5282122"/>
            <a:ext cx="23774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27" name="Text 52">
            <a:extLst>
              <a:ext uri="{FF2B5EF4-FFF2-40B4-BE49-F238E27FC236}">
                <a16:creationId xmlns:a16="http://schemas.microsoft.com/office/drawing/2014/main" id="{DEBDFC2C-FA9E-22B8-0396-41B811498213}"/>
              </a:ext>
            </a:extLst>
          </p:cNvPr>
          <p:cNvSpPr/>
          <p:nvPr/>
        </p:nvSpPr>
        <p:spPr>
          <a:xfrm>
            <a:off x="5212080" y="528212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Lechia</a:t>
            </a:r>
            <a:endParaRPr lang="en-US" sz="1250" dirty="0"/>
          </a:p>
        </p:txBody>
      </p:sp>
      <p:sp>
        <p:nvSpPr>
          <p:cNvPr id="129" name="Shape 53">
            <a:extLst>
              <a:ext uri="{FF2B5EF4-FFF2-40B4-BE49-F238E27FC236}">
                <a16:creationId xmlns:a16="http://schemas.microsoft.com/office/drawing/2014/main" id="{FF8AEAC5-DA8C-D71D-DF06-4CECDF7C29ED}"/>
              </a:ext>
            </a:extLst>
          </p:cNvPr>
          <p:cNvSpPr/>
          <p:nvPr/>
        </p:nvSpPr>
        <p:spPr>
          <a:xfrm>
            <a:off x="7498080" y="5282122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31" name="Text 54">
            <a:extLst>
              <a:ext uri="{FF2B5EF4-FFF2-40B4-BE49-F238E27FC236}">
                <a16:creationId xmlns:a16="http://schemas.microsoft.com/office/drawing/2014/main" id="{5A07A7A0-E26E-0F12-8660-25FB40B6D496}"/>
              </a:ext>
            </a:extLst>
          </p:cNvPr>
          <p:cNvSpPr/>
          <p:nvPr/>
        </p:nvSpPr>
        <p:spPr>
          <a:xfrm>
            <a:off x="7589520" y="52821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94</a:t>
            </a:r>
            <a:endParaRPr lang="en-US" sz="1250" dirty="0"/>
          </a:p>
        </p:txBody>
      </p:sp>
      <p:sp>
        <p:nvSpPr>
          <p:cNvPr id="133" name="Shape 55">
            <a:extLst>
              <a:ext uri="{FF2B5EF4-FFF2-40B4-BE49-F238E27FC236}">
                <a16:creationId xmlns:a16="http://schemas.microsoft.com/office/drawing/2014/main" id="{8A6902EB-F7D1-4D68-B30E-6562783BCC10}"/>
              </a:ext>
            </a:extLst>
          </p:cNvPr>
          <p:cNvSpPr/>
          <p:nvPr/>
        </p:nvSpPr>
        <p:spPr>
          <a:xfrm>
            <a:off x="9052560" y="5282122"/>
            <a:ext cx="15544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35" name="Text 56">
            <a:extLst>
              <a:ext uri="{FF2B5EF4-FFF2-40B4-BE49-F238E27FC236}">
                <a16:creationId xmlns:a16="http://schemas.microsoft.com/office/drawing/2014/main" id="{4F822A7A-7C11-D9F3-79D0-97203771B97E}"/>
              </a:ext>
            </a:extLst>
          </p:cNvPr>
          <p:cNvSpPr/>
          <p:nvPr/>
        </p:nvSpPr>
        <p:spPr>
          <a:xfrm>
            <a:off x="9144000" y="5282122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77</a:t>
            </a:r>
            <a:endParaRPr lang="en-US" sz="1250" dirty="0"/>
          </a:p>
        </p:txBody>
      </p:sp>
      <p:sp>
        <p:nvSpPr>
          <p:cNvPr id="137" name="Shape 57">
            <a:extLst>
              <a:ext uri="{FF2B5EF4-FFF2-40B4-BE49-F238E27FC236}">
                <a16:creationId xmlns:a16="http://schemas.microsoft.com/office/drawing/2014/main" id="{8D1FD99E-C47C-1BFB-6E48-83F4CCE00D4B}"/>
              </a:ext>
            </a:extLst>
          </p:cNvPr>
          <p:cNvSpPr/>
          <p:nvPr/>
        </p:nvSpPr>
        <p:spPr>
          <a:xfrm>
            <a:off x="10607040" y="5282122"/>
            <a:ext cx="8686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E8E6E1"/>
            </a:solidFill>
            <a:prstDash val="solid"/>
          </a:ln>
        </p:spPr>
      </p:sp>
      <p:sp>
        <p:nvSpPr>
          <p:cNvPr id="139" name="Text 58">
            <a:extLst>
              <a:ext uri="{FF2B5EF4-FFF2-40B4-BE49-F238E27FC236}">
                <a16:creationId xmlns:a16="http://schemas.microsoft.com/office/drawing/2014/main" id="{09507035-42C6-72C0-8EAA-08D33EFE54E2}"/>
              </a:ext>
            </a:extLst>
          </p:cNvPr>
          <p:cNvSpPr/>
          <p:nvPr/>
        </p:nvSpPr>
        <p:spPr>
          <a:xfrm>
            <a:off x="10698480" y="528212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1632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82%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425719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06681">
        <p159:morph option="byObject"/>
      </p:transition>
    </mc:Choice>
    <mc:Fallback xmlns="">
      <p:transition spd="slow" advTm="106681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F61CB329-C751-CDFD-35F1-51C92CF9A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C26C6ACC-B76F-B1E8-9C9F-35A5495FD5AE}"/>
              </a:ext>
            </a:extLst>
          </p:cNvPr>
          <p:cNvSpPr/>
          <p:nvPr/>
        </p:nvSpPr>
        <p:spPr>
          <a:xfrm>
            <a:off x="640080" y="402723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TO NIE JEDNORAZOWY SKOK</a:t>
            </a:r>
            <a:endParaRPr lang="en-US" sz="12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ABAD641C-E8D6-E1B0-B09E-B8C99718217A}"/>
              </a:ext>
            </a:extLst>
          </p:cNvPr>
          <p:cNvSpPr/>
          <p:nvPr/>
        </p:nvSpPr>
        <p:spPr>
          <a:xfrm>
            <a:off x="640080" y="1011676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FFC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Wzrost, który się utrzymuje</a:t>
            </a:r>
            <a:endParaRPr lang="en-US" sz="2600" dirty="0">
              <a:solidFill>
                <a:srgbClr val="FFC000"/>
              </a:solidFill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BAD4FD70-8906-0C94-9284-F10F4069AE64}"/>
              </a:ext>
            </a:extLst>
          </p:cNvPr>
          <p:cNvSpPr/>
          <p:nvPr/>
        </p:nvSpPr>
        <p:spPr>
          <a:xfrm>
            <a:off x="640080" y="1697476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Prawdziwe dane </a:t>
            </a:r>
            <a:r>
              <a:rPr lang="en-US" sz="1350" dirty="0" err="1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transakcyjne</a:t>
            </a:r>
            <a:r>
              <a:rPr lang="en-US" sz="1350" dirty="0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w Krakowie, grudzień 2025 – lipiec 2026. Akcje z klubami trwały od maja do lipca — </a:t>
            </a:r>
            <a:r>
              <a:rPr lang="en-US" sz="1350" dirty="0" err="1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</a:t>
            </a:r>
            <a:r>
              <a:rPr lang="en-US" sz="1350" dirty="0">
                <a:solidFill>
                  <a:srgbClr val="2E5A5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widać, że poziom transakcji rósł dalej, nie spadał.</a:t>
            </a:r>
            <a:endParaRPr lang="en-US" sz="1350" dirty="0">
              <a:solidFill>
                <a:srgbClr val="2E5A56"/>
              </a:solidFill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13E57F40-0BC1-219B-F402-0A28A1C5F6B1}"/>
              </a:ext>
            </a:extLst>
          </p:cNvPr>
          <p:cNvSpPr/>
          <p:nvPr/>
        </p:nvSpPr>
        <p:spPr>
          <a:xfrm>
            <a:off x="548640" y="2428996"/>
            <a:ext cx="5486400" cy="41148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4" name="Image 0" descr="/home/claude/avia_deck_v2/assets/chart_igolomska.png">
            <a:extLst>
              <a:ext uri="{FF2B5EF4-FFF2-40B4-BE49-F238E27FC236}">
                <a16:creationId xmlns:a16="http://schemas.microsoft.com/office/drawing/2014/main" id="{625B6A34-2BE5-B6CE-3B43-133FBEE092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34931" y="2428996"/>
            <a:ext cx="6600217" cy="3913813"/>
          </a:xfrm>
          <a:prstGeom prst="rect">
            <a:avLst/>
          </a:prstGeom>
        </p:spPr>
      </p:pic>
      <p:sp>
        <p:nvSpPr>
          <p:cNvPr id="17" name="Text 4">
            <a:extLst>
              <a:ext uri="{FF2B5EF4-FFF2-40B4-BE49-F238E27FC236}">
                <a16:creationId xmlns:a16="http://schemas.microsoft.com/office/drawing/2014/main" id="{24F98B34-5DBE-5CFA-5513-157B62FEA2DC}"/>
              </a:ext>
            </a:extLst>
          </p:cNvPr>
          <p:cNvSpPr/>
          <p:nvPr/>
        </p:nvSpPr>
        <p:spPr>
          <a:xfrm>
            <a:off x="3623553" y="6128809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Stacja Kraków Igołomska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673122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7553">
        <p159:morph option="byObject"/>
      </p:transition>
    </mc:Choice>
    <mc:Fallback xmlns="">
      <p:transition spd="slow" advTm="27553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1C508674-94F8-FB16-8F14-92701F149553}"/>
              </a:ext>
            </a:extLst>
          </p:cNvPr>
          <p:cNvSpPr/>
          <p:nvPr/>
        </p:nvSpPr>
        <p:spPr>
          <a:xfrm>
            <a:off x="786384" y="287123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KORZYŚCI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4FC95FDA-6818-43E8-BD7B-3B246654D3BE}"/>
              </a:ext>
            </a:extLst>
          </p:cNvPr>
          <p:cNvSpPr/>
          <p:nvPr/>
        </p:nvSpPr>
        <p:spPr>
          <a:xfrm>
            <a:off x="713232" y="480973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 realnie zyskuje</a:t>
            </a:r>
            <a:endParaRPr lang="en-US" sz="3200" dirty="0">
              <a:solidFill>
                <a:schemeClr val="bg1"/>
              </a:solidFill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Twoja stacja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C5537601-0CF6-4E58-4361-B47081A80279}"/>
              </a:ext>
            </a:extLst>
          </p:cNvPr>
          <p:cNvSpPr/>
          <p:nvPr/>
        </p:nvSpPr>
        <p:spPr>
          <a:xfrm>
            <a:off x="713232" y="2309773"/>
            <a:ext cx="7772400" cy="9144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20" name="Shape 3">
            <a:extLst>
              <a:ext uri="{FF2B5EF4-FFF2-40B4-BE49-F238E27FC236}">
                <a16:creationId xmlns:a16="http://schemas.microsoft.com/office/drawing/2014/main" id="{B5815FAA-0083-11B2-BA7A-034C97E7D72E}"/>
              </a:ext>
            </a:extLst>
          </p:cNvPr>
          <p:cNvSpPr/>
          <p:nvPr/>
        </p:nvSpPr>
        <p:spPr>
          <a:xfrm>
            <a:off x="713232" y="2309773"/>
            <a:ext cx="73152" cy="91440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E6BB883B-463F-A4DC-323C-45AD6E2C1871}"/>
              </a:ext>
            </a:extLst>
          </p:cNvPr>
          <p:cNvSpPr/>
          <p:nvPr/>
        </p:nvSpPr>
        <p:spPr>
          <a:xfrm>
            <a:off x="1033272" y="2419501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Większy ruch na stacji</a:t>
            </a:r>
            <a:endParaRPr lang="en-US" sz="1500" dirty="0"/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A7510071-04A3-EC11-7CF3-6901D667F6F3}"/>
              </a:ext>
            </a:extLst>
          </p:cNvPr>
          <p:cNvSpPr/>
          <p:nvPr/>
        </p:nvSpPr>
        <p:spPr>
          <a:xfrm>
            <a:off x="1033272" y="2766973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Promocje widoczne u dziesiątek tysięcy kibiców bezpośrednio kierują ich do Twojej lokalizacji.</a:t>
            </a:r>
            <a:endParaRPr lang="en-US" sz="1150" dirty="0"/>
          </a:p>
        </p:txBody>
      </p:sp>
      <p:sp>
        <p:nvSpPr>
          <p:cNvPr id="32" name="Shape 6">
            <a:extLst>
              <a:ext uri="{FF2B5EF4-FFF2-40B4-BE49-F238E27FC236}">
                <a16:creationId xmlns:a16="http://schemas.microsoft.com/office/drawing/2014/main" id="{B5F826A4-9974-A9B3-438A-FD5466C56ADB}"/>
              </a:ext>
            </a:extLst>
          </p:cNvPr>
          <p:cNvSpPr/>
          <p:nvPr/>
        </p:nvSpPr>
        <p:spPr>
          <a:xfrm>
            <a:off x="713232" y="3333901"/>
            <a:ext cx="7772400" cy="9144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36" name="Shape 7">
            <a:extLst>
              <a:ext uri="{FF2B5EF4-FFF2-40B4-BE49-F238E27FC236}">
                <a16:creationId xmlns:a16="http://schemas.microsoft.com/office/drawing/2014/main" id="{FCAA360B-57B6-EC19-ADB6-EDF4534D1B8E}"/>
              </a:ext>
            </a:extLst>
          </p:cNvPr>
          <p:cNvSpPr/>
          <p:nvPr/>
        </p:nvSpPr>
        <p:spPr>
          <a:xfrm>
            <a:off x="713232" y="3333901"/>
            <a:ext cx="73152" cy="914400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5CA64680-2EE7-073F-9759-7EAF2236BA01}"/>
              </a:ext>
            </a:extLst>
          </p:cNvPr>
          <p:cNvSpPr/>
          <p:nvPr/>
        </p:nvSpPr>
        <p:spPr>
          <a:xfrm>
            <a:off x="1033272" y="3443629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Budowanie lojalności</a:t>
            </a:r>
            <a:endParaRPr lang="en-US" sz="1500" dirty="0"/>
          </a:p>
        </p:txBody>
      </p:sp>
      <p:sp>
        <p:nvSpPr>
          <p:cNvPr id="43" name="Text 9">
            <a:extLst>
              <a:ext uri="{FF2B5EF4-FFF2-40B4-BE49-F238E27FC236}">
                <a16:creationId xmlns:a16="http://schemas.microsoft.com/office/drawing/2014/main" id="{DFDCD399-EED5-6886-79EE-85F195F4BEAB}"/>
              </a:ext>
            </a:extLst>
          </p:cNvPr>
          <p:cNvSpPr/>
          <p:nvPr/>
        </p:nvSpPr>
        <p:spPr>
          <a:xfrm>
            <a:off x="1033272" y="3791101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Kibic, który raz skorzystał z rabatu klubowego, wraca — bo kojarzy Twoją stację z ulubioną drużyną.</a:t>
            </a:r>
            <a:endParaRPr lang="en-US" sz="1150" dirty="0"/>
          </a:p>
        </p:txBody>
      </p:sp>
      <p:sp>
        <p:nvSpPr>
          <p:cNvPr id="45" name="Shape 10">
            <a:extLst>
              <a:ext uri="{FF2B5EF4-FFF2-40B4-BE49-F238E27FC236}">
                <a16:creationId xmlns:a16="http://schemas.microsoft.com/office/drawing/2014/main" id="{59FA1C39-5911-7699-26B8-8DAD3405117D}"/>
              </a:ext>
            </a:extLst>
          </p:cNvPr>
          <p:cNvSpPr/>
          <p:nvPr/>
        </p:nvSpPr>
        <p:spPr>
          <a:xfrm>
            <a:off x="713232" y="4358029"/>
            <a:ext cx="7772400" cy="9144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47" name="Shape 11">
            <a:extLst>
              <a:ext uri="{FF2B5EF4-FFF2-40B4-BE49-F238E27FC236}">
                <a16:creationId xmlns:a16="http://schemas.microsoft.com/office/drawing/2014/main" id="{E04739C5-8DA1-FD3C-C084-00D8A11BDFF2}"/>
              </a:ext>
            </a:extLst>
          </p:cNvPr>
          <p:cNvSpPr/>
          <p:nvPr/>
        </p:nvSpPr>
        <p:spPr>
          <a:xfrm>
            <a:off x="713232" y="4358029"/>
            <a:ext cx="73152" cy="91440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49" name="Text 12">
            <a:extLst>
              <a:ext uri="{FF2B5EF4-FFF2-40B4-BE49-F238E27FC236}">
                <a16:creationId xmlns:a16="http://schemas.microsoft.com/office/drawing/2014/main" id="{06FA04C7-FF7E-3DFF-F2DE-B55D33D1DF4E}"/>
              </a:ext>
            </a:extLst>
          </p:cNvPr>
          <p:cNvSpPr/>
          <p:nvPr/>
        </p:nvSpPr>
        <p:spPr>
          <a:xfrm>
            <a:off x="1033272" y="4467757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Zero dodatkowego wysiłku</a:t>
            </a:r>
            <a:endParaRPr lang="en-US" sz="1500" dirty="0"/>
          </a:p>
        </p:txBody>
      </p:sp>
      <p:sp>
        <p:nvSpPr>
          <p:cNvPr id="51" name="Text 13">
            <a:extLst>
              <a:ext uri="{FF2B5EF4-FFF2-40B4-BE49-F238E27FC236}">
                <a16:creationId xmlns:a16="http://schemas.microsoft.com/office/drawing/2014/main" id="{B5158719-7E4B-F8D0-2F77-5450A0AFD745}"/>
              </a:ext>
            </a:extLst>
          </p:cNvPr>
          <p:cNvSpPr/>
          <p:nvPr/>
        </p:nvSpPr>
        <p:spPr>
          <a:xfrm>
            <a:off x="1033272" y="4815229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Kampanię prowadzi centrala razem z AdSports — Ty tylko realizujesz rabaty i cieszysz się większym ruchem.</a:t>
            </a:r>
            <a:endParaRPr lang="en-US" sz="1150" dirty="0"/>
          </a:p>
        </p:txBody>
      </p:sp>
      <p:sp>
        <p:nvSpPr>
          <p:cNvPr id="53" name="Shape 14">
            <a:extLst>
              <a:ext uri="{FF2B5EF4-FFF2-40B4-BE49-F238E27FC236}">
                <a16:creationId xmlns:a16="http://schemas.microsoft.com/office/drawing/2014/main" id="{6622337D-113C-ED94-D830-4BF7CF08012D}"/>
              </a:ext>
            </a:extLst>
          </p:cNvPr>
          <p:cNvSpPr/>
          <p:nvPr/>
        </p:nvSpPr>
        <p:spPr>
          <a:xfrm>
            <a:off x="713232" y="5382157"/>
            <a:ext cx="7772400" cy="9144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55" name="Shape 15">
            <a:extLst>
              <a:ext uri="{FF2B5EF4-FFF2-40B4-BE49-F238E27FC236}">
                <a16:creationId xmlns:a16="http://schemas.microsoft.com/office/drawing/2014/main" id="{C7695904-00CE-8B90-DD3E-13EB8DC1B12B}"/>
              </a:ext>
            </a:extLst>
          </p:cNvPr>
          <p:cNvSpPr/>
          <p:nvPr/>
        </p:nvSpPr>
        <p:spPr>
          <a:xfrm>
            <a:off x="713232" y="5382157"/>
            <a:ext cx="73152" cy="914400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57" name="Text 16">
            <a:extLst>
              <a:ext uri="{FF2B5EF4-FFF2-40B4-BE49-F238E27FC236}">
                <a16:creationId xmlns:a16="http://schemas.microsoft.com/office/drawing/2014/main" id="{6E38F8E4-2A9E-470A-DA1E-2EE37988EAFD}"/>
              </a:ext>
            </a:extLst>
          </p:cNvPr>
          <p:cNvSpPr/>
          <p:nvPr/>
        </p:nvSpPr>
        <p:spPr>
          <a:xfrm>
            <a:off x="1033272" y="5491885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Siła ogólnopolskiej marki</a:t>
            </a:r>
            <a:endParaRPr lang="en-US" sz="1500" dirty="0"/>
          </a:p>
        </p:txBody>
      </p:sp>
      <p:sp>
        <p:nvSpPr>
          <p:cNvPr id="59" name="Text 17">
            <a:extLst>
              <a:ext uri="{FF2B5EF4-FFF2-40B4-BE49-F238E27FC236}">
                <a16:creationId xmlns:a16="http://schemas.microsoft.com/office/drawing/2014/main" id="{8B52D4B3-DB97-AC3F-1044-3F5FEA27804A}"/>
              </a:ext>
            </a:extLst>
          </p:cNvPr>
          <p:cNvSpPr/>
          <p:nvPr/>
        </p:nvSpPr>
        <p:spPr>
          <a:xfrm>
            <a:off x="1033272" y="5839357"/>
            <a:ext cx="7315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Twoja stacja korzysta z zasięgu, na który sama nigdy by sobie nie pozwoliła — bez dodatkowych kosztów.</a:t>
            </a:r>
            <a:endParaRPr lang="en-US" sz="1150" dirty="0"/>
          </a:p>
        </p:txBody>
      </p:sp>
      <p:pic>
        <p:nvPicPr>
          <p:cNvPr id="63" name="Obraz 62">
            <a:extLst>
              <a:ext uri="{FF2B5EF4-FFF2-40B4-BE49-F238E27FC236}">
                <a16:creationId xmlns:a16="http://schemas.microsoft.com/office/drawing/2014/main" id="{5DE1AC98-AB97-32F6-92C2-4934EB1B2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5984" y="417014"/>
            <a:ext cx="2778557" cy="6023971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65" name="Google Shape;150;p25">
            <a:extLst>
              <a:ext uri="{FF2B5EF4-FFF2-40B4-BE49-F238E27FC236}">
                <a16:creationId xmlns:a16="http://schemas.microsoft.com/office/drawing/2014/main" id="{DE0A2F71-D795-E4AD-5F74-F9CEC2D766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6158"/>
          <a:stretch/>
        </p:blipFill>
        <p:spPr>
          <a:xfrm>
            <a:off x="0" y="3333901"/>
            <a:ext cx="277333" cy="609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1345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9298">
        <p159:morph option="byObject"/>
      </p:transition>
    </mc:Choice>
    <mc:Fallback xmlns="">
      <p:transition spd="slow" advTm="49298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05253C23-61F5-D5B8-87D6-7552953C5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10">
            <a:extLst>
              <a:ext uri="{FF2B5EF4-FFF2-40B4-BE49-F238E27FC236}">
                <a16:creationId xmlns:a16="http://schemas.microsoft.com/office/drawing/2014/main" id="{8B0454B6-F6D6-EF51-DB0D-5D303EA6C515}"/>
              </a:ext>
            </a:extLst>
          </p:cNvPr>
          <p:cNvSpPr/>
          <p:nvPr/>
        </p:nvSpPr>
        <p:spPr>
          <a:xfrm>
            <a:off x="358248" y="2857327"/>
            <a:ext cx="5486400" cy="36576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E3D01839-35B3-96FF-A967-7BA7D8B47C28}"/>
              </a:ext>
            </a:extLst>
          </p:cNvPr>
          <p:cNvSpPr/>
          <p:nvPr/>
        </p:nvSpPr>
        <p:spPr>
          <a:xfrm>
            <a:off x="640080" y="370985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TO NIE TYLKO BIZNES</a:t>
            </a:r>
            <a:endParaRPr lang="en-US" sz="1200" dirty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32BA5A98-4825-00AE-E722-28C31FC8E839}"/>
              </a:ext>
            </a:extLst>
          </p:cNvPr>
          <p:cNvSpPr/>
          <p:nvPr/>
        </p:nvSpPr>
        <p:spPr>
          <a:xfrm>
            <a:off x="640080" y="1095572"/>
            <a:ext cx="82296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Plus emocje,</a:t>
            </a:r>
            <a:endParaRPr lang="en-US" sz="3000" dirty="0">
              <a:solidFill>
                <a:srgbClr val="2E5A56"/>
              </a:solidFill>
            </a:endParaRPr>
          </a:p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których nie da się</a:t>
            </a:r>
            <a:endParaRPr lang="en-US" sz="3000" dirty="0">
              <a:solidFill>
                <a:srgbClr val="2E5A56"/>
              </a:solidFill>
            </a:endParaRPr>
          </a:p>
          <a:p>
            <a:pPr marL="0" indent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zmierzyć w litrach</a:t>
            </a:r>
            <a:endParaRPr lang="en-US" sz="3000" dirty="0">
              <a:solidFill>
                <a:srgbClr val="2E5A56"/>
              </a:solidFill>
            </a:endParaRPr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0650A526-CADA-53FD-DE60-DE0451CDE9F5}"/>
              </a:ext>
            </a:extLst>
          </p:cNvPr>
          <p:cNvSpPr/>
          <p:nvPr/>
        </p:nvSpPr>
        <p:spPr>
          <a:xfrm>
            <a:off x="640080" y="3410712"/>
            <a:ext cx="109728" cy="109728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C871772F-838F-F17E-9CD9-1405F2B25980}"/>
              </a:ext>
            </a:extLst>
          </p:cNvPr>
          <p:cNvSpPr/>
          <p:nvPr/>
        </p:nvSpPr>
        <p:spPr>
          <a:xfrm>
            <a:off x="932688" y="3264408"/>
            <a:ext cx="50109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Wyjazdy na mecze dla najlepszych franczyzobiorców i ich rodzin</a:t>
            </a:r>
            <a:endParaRPr lang="en-US" sz="1400" dirty="0">
              <a:solidFill>
                <a:srgbClr val="2E5A56"/>
              </a:solidFill>
            </a:endParaRPr>
          </a:p>
        </p:txBody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2C78DC26-C481-D38F-FE55-2B14E6D99C90}"/>
              </a:ext>
            </a:extLst>
          </p:cNvPr>
          <p:cNvSpPr/>
          <p:nvPr/>
        </p:nvSpPr>
        <p:spPr>
          <a:xfrm>
            <a:off x="640080" y="4187952"/>
            <a:ext cx="109728" cy="109728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00304BF4-0C92-5A2F-076B-368DE44BFD9E}"/>
              </a:ext>
            </a:extLst>
          </p:cNvPr>
          <p:cNvSpPr/>
          <p:nvPr/>
        </p:nvSpPr>
        <p:spPr>
          <a:xfrm>
            <a:off x="932688" y="4041648"/>
            <a:ext cx="50109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Udział w konkursach i eventach organizowanych z klubami</a:t>
            </a:r>
            <a:endParaRPr lang="en-US" sz="1400" dirty="0">
              <a:solidFill>
                <a:srgbClr val="2E5A56"/>
              </a:solidFill>
            </a:endParaRPr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303EED71-F625-1AC3-D7A5-290CE5E020CB}"/>
              </a:ext>
            </a:extLst>
          </p:cNvPr>
          <p:cNvSpPr/>
          <p:nvPr/>
        </p:nvSpPr>
        <p:spPr>
          <a:xfrm>
            <a:off x="640080" y="4965192"/>
            <a:ext cx="109728" cy="109728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A0DCC320-3E42-6625-2B25-C95D4FC6C538}"/>
              </a:ext>
            </a:extLst>
          </p:cNvPr>
          <p:cNvSpPr/>
          <p:nvPr/>
        </p:nvSpPr>
        <p:spPr>
          <a:xfrm>
            <a:off x="932688" y="4818888"/>
            <a:ext cx="50109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Spotkania z zawodnikami i maskotkami na żywo</a:t>
            </a:r>
            <a:endParaRPr lang="en-US" sz="1400" dirty="0">
              <a:solidFill>
                <a:srgbClr val="2E5A56"/>
              </a:solidFill>
            </a:endParaRPr>
          </a:p>
        </p:txBody>
      </p:sp>
      <p:sp>
        <p:nvSpPr>
          <p:cNvPr id="36" name="Shape 8">
            <a:extLst>
              <a:ext uri="{FF2B5EF4-FFF2-40B4-BE49-F238E27FC236}">
                <a16:creationId xmlns:a16="http://schemas.microsoft.com/office/drawing/2014/main" id="{99EDD2E4-61E6-6885-F6C3-A7BD39AF0C7F}"/>
              </a:ext>
            </a:extLst>
          </p:cNvPr>
          <p:cNvSpPr/>
          <p:nvPr/>
        </p:nvSpPr>
        <p:spPr>
          <a:xfrm>
            <a:off x="640080" y="5742432"/>
            <a:ext cx="109728" cy="109728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40" name="Text 9">
            <a:extLst>
              <a:ext uri="{FF2B5EF4-FFF2-40B4-BE49-F238E27FC236}">
                <a16:creationId xmlns:a16="http://schemas.microsoft.com/office/drawing/2014/main" id="{8B4618DC-79DF-DC76-8869-05C85E033A65}"/>
              </a:ext>
            </a:extLst>
          </p:cNvPr>
          <p:cNvSpPr/>
          <p:nvPr/>
        </p:nvSpPr>
        <p:spPr>
          <a:xfrm>
            <a:off x="932688" y="5596128"/>
            <a:ext cx="501091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2E5A5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Ekskluzywne materiały marketingowe i gadżety klubowe</a:t>
            </a:r>
            <a:endParaRPr lang="en-US" sz="1400" dirty="0">
              <a:solidFill>
                <a:srgbClr val="2E5A56"/>
              </a:solidFill>
            </a:endParaRPr>
          </a:p>
        </p:txBody>
      </p:sp>
      <p:sp>
        <p:nvSpPr>
          <p:cNvPr id="44" name="Text 10">
            <a:extLst>
              <a:ext uri="{FF2B5EF4-FFF2-40B4-BE49-F238E27FC236}">
                <a16:creationId xmlns:a16="http://schemas.microsoft.com/office/drawing/2014/main" id="{19AF760F-C687-243E-53DF-061458CE9DC9}"/>
              </a:ext>
            </a:extLst>
          </p:cNvPr>
          <p:cNvSpPr/>
          <p:nvPr/>
        </p:nvSpPr>
        <p:spPr>
          <a:xfrm>
            <a:off x="1147572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22</a:t>
            </a:r>
            <a:endParaRPr lang="en-US" sz="1000" dirty="0"/>
          </a:p>
        </p:txBody>
      </p:sp>
      <p:pic>
        <p:nvPicPr>
          <p:cNvPr id="48" name="Obraz 47">
            <a:extLst>
              <a:ext uri="{FF2B5EF4-FFF2-40B4-BE49-F238E27FC236}">
                <a16:creationId xmlns:a16="http://schemas.microsoft.com/office/drawing/2014/main" id="{35C4C4A4-CA03-5959-C026-D4FE9EBCB2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812" t="14042" r="11088"/>
          <a:stretch>
            <a:fillRect/>
          </a:stretch>
        </p:blipFill>
        <p:spPr>
          <a:xfrm>
            <a:off x="6407513" y="963038"/>
            <a:ext cx="5769864" cy="5894962"/>
          </a:xfrm>
          <a:prstGeom prst="rect">
            <a:avLst/>
          </a:prstGeom>
        </p:spPr>
      </p:pic>
      <p:pic>
        <p:nvPicPr>
          <p:cNvPr id="55" name="Google Shape;150;p25">
            <a:extLst>
              <a:ext uri="{FF2B5EF4-FFF2-40B4-BE49-F238E27FC236}">
                <a16:creationId xmlns:a16="http://schemas.microsoft.com/office/drawing/2014/main" id="{5BF460AE-4E60-6F0E-36CE-199C0CD10D0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6158"/>
          <a:stretch/>
        </p:blipFill>
        <p:spPr>
          <a:xfrm>
            <a:off x="0" y="1492045"/>
            <a:ext cx="277333" cy="609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20359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6328">
        <p159:morph option="byObject"/>
      </p:transition>
    </mc:Choice>
    <mc:Fallback xmlns="">
      <p:transition spd="slow" advTm="46328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8062338F-E2F4-60E6-C69F-3719EB400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80B5065-4025-8B76-F140-929A1BF52980}"/>
              </a:ext>
            </a:extLst>
          </p:cNvPr>
          <p:cNvSpPr/>
          <p:nvPr/>
        </p:nvSpPr>
        <p:spPr>
          <a:xfrm>
            <a:off x="640080" y="237143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TO SIĘ DZIEJE WŁAŚNIE TERAZ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D56A2CC1-833A-E1CC-3CA9-33687967ABCB}"/>
              </a:ext>
            </a:extLst>
          </p:cNvPr>
          <p:cNvSpPr/>
          <p:nvPr/>
        </p:nvSpPr>
        <p:spPr>
          <a:xfrm>
            <a:off x="640080" y="472277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4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Akcja trwa. I rośnie.</a:t>
            </a: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7333FBDB-06E3-5494-B7C0-DBA44B7823AC}"/>
              </a:ext>
            </a:extLst>
          </p:cNvPr>
          <p:cNvSpPr/>
          <p:nvPr/>
        </p:nvSpPr>
        <p:spPr>
          <a:xfrm>
            <a:off x="640080" y="1158077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Już teraz pracujemy nad kolejnymi działaniami do końca roku — </a:t>
            </a:r>
            <a:endParaRPr lang="pl-PL" sz="1500" dirty="0">
              <a:solidFill>
                <a:schemeClr val="bg1"/>
              </a:solidFill>
              <a:latin typeface="Roboto Light" pitchFamily="34" charset="0"/>
              <a:ea typeface="Roboto Light" pitchFamily="34" charset="-122"/>
              <a:cs typeface="Roboto Light" pitchFamily="34" charset="-120"/>
            </a:endParaRP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wchodzimy</a:t>
            </a: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w zupełnie nowy sport.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410EBD16-30B2-45C7-9B31-65D74FE1D574}"/>
              </a:ext>
            </a:extLst>
          </p:cNvPr>
          <p:cNvSpPr/>
          <p:nvPr/>
        </p:nvSpPr>
        <p:spPr>
          <a:xfrm>
            <a:off x="640080" y="2157383"/>
            <a:ext cx="5120640" cy="3657600"/>
          </a:xfrm>
          <a:prstGeom prst="rect">
            <a:avLst/>
          </a:prstGeom>
          <a:solidFill>
            <a:srgbClr val="2E5A56"/>
          </a:solidFill>
          <a:ln/>
        </p:spPr>
        <p:txBody>
          <a:bodyPr/>
          <a:lstStyle/>
          <a:p>
            <a:endParaRPr lang="pl-PL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ECEA846C-B7FE-C0DD-8491-A08D0D1D4BE2}"/>
              </a:ext>
            </a:extLst>
          </p:cNvPr>
          <p:cNvSpPr/>
          <p:nvPr/>
        </p:nvSpPr>
        <p:spPr>
          <a:xfrm>
            <a:off x="1005840" y="2431703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NOWY OBSZAR</a:t>
            </a:r>
            <a:endParaRPr lang="en-US" sz="12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89E7B635-09D2-01DA-CC49-ED3A491A8B15}"/>
              </a:ext>
            </a:extLst>
          </p:cNvPr>
          <p:cNvSpPr/>
          <p:nvPr/>
        </p:nvSpPr>
        <p:spPr>
          <a:xfrm>
            <a:off x="1005840" y="2797463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Motosport</a:t>
            </a:r>
            <a:r>
              <a:rPr lang="pl-PL" sz="26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sz="2600" b="1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żużel</a:t>
            </a:r>
            <a:r>
              <a:rPr lang="pl-PL" sz="26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 piłka kobieca</a:t>
            </a:r>
            <a:endParaRPr lang="en-US" sz="26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DBFBCE4B-F935-BA93-8F72-8384BFBA6C46}"/>
              </a:ext>
            </a:extLst>
          </p:cNvPr>
          <p:cNvSpPr/>
          <p:nvPr/>
        </p:nvSpPr>
        <p:spPr>
          <a:xfrm>
            <a:off x="1005840" y="3437543"/>
            <a:ext cx="4389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Rozszerzamy kampanię poza piłkę nożną — na kluby żużlowe w nowych miastach i lokalizacjach.</a:t>
            </a:r>
            <a:endParaRPr lang="en-US" sz="1300" dirty="0"/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2B1E3D62-C790-6909-F100-45BF9A2CE022}"/>
              </a:ext>
            </a:extLst>
          </p:cNvPr>
          <p:cNvSpPr/>
          <p:nvPr/>
        </p:nvSpPr>
        <p:spPr>
          <a:xfrm>
            <a:off x="1005840" y="4306223"/>
            <a:ext cx="4389120" cy="0"/>
          </a:xfrm>
          <a:prstGeom prst="line">
            <a:avLst/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D9864CB2-CD2D-5CA2-1829-04DA930FD35F}"/>
              </a:ext>
            </a:extLst>
          </p:cNvPr>
          <p:cNvSpPr/>
          <p:nvPr/>
        </p:nvSpPr>
        <p:spPr>
          <a:xfrm>
            <a:off x="1005840" y="4489103"/>
            <a:ext cx="4389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ZAANGAŻOWANE KLUBY</a:t>
            </a:r>
            <a:endParaRPr lang="en-US" sz="11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1EB52524-9E06-6AD3-7122-6BCB394DBDF3}"/>
              </a:ext>
            </a:extLst>
          </p:cNvPr>
          <p:cNvSpPr/>
          <p:nvPr/>
        </p:nvSpPr>
        <p:spPr>
          <a:xfrm>
            <a:off x="1005840" y="4854863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Falubaz Zielona Góra  ·  Stal Gorzów  ·  Żużel Poznań</a:t>
            </a:r>
            <a:endParaRPr lang="en-US" sz="150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2B045230-9A07-E108-2E04-D43153A4A2CD}"/>
              </a:ext>
            </a:extLst>
          </p:cNvPr>
          <p:cNvSpPr/>
          <p:nvPr/>
        </p:nvSpPr>
        <p:spPr>
          <a:xfrm>
            <a:off x="6035040" y="2157383"/>
            <a:ext cx="5486400" cy="36576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1D627D6A-BB6D-7893-10A7-EA25CD1F6900}"/>
              </a:ext>
            </a:extLst>
          </p:cNvPr>
          <p:cNvSpPr/>
          <p:nvPr/>
        </p:nvSpPr>
        <p:spPr>
          <a:xfrm>
            <a:off x="6400800" y="2431703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HARMONOGRAM</a:t>
            </a:r>
            <a:endParaRPr lang="en-US" sz="1200" dirty="0"/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E710B2F4-832F-BF55-AE9A-DD2DD85DF6A3}"/>
              </a:ext>
            </a:extLst>
          </p:cNvPr>
          <p:cNvSpPr/>
          <p:nvPr/>
        </p:nvSpPr>
        <p:spPr>
          <a:xfrm>
            <a:off x="6400800" y="2934623"/>
            <a:ext cx="320040" cy="320040"/>
          </a:xfrm>
          <a:prstGeom prst="ellipse">
            <a:avLst/>
          </a:prstGeom>
          <a:solidFill>
            <a:srgbClr val="F8B332"/>
          </a:solidFill>
          <a:ln/>
        </p:spPr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FE95150F-3EF1-F0D3-D2A3-942AD14DE5A2}"/>
              </a:ext>
            </a:extLst>
          </p:cNvPr>
          <p:cNvSpPr/>
          <p:nvPr/>
        </p:nvSpPr>
        <p:spPr>
          <a:xfrm>
            <a:off x="6400800" y="293462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00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99F83213-2300-7683-0DD0-B7CC713041A6}"/>
              </a:ext>
            </a:extLst>
          </p:cNvPr>
          <p:cNvSpPr/>
          <p:nvPr/>
        </p:nvSpPr>
        <p:spPr>
          <a:xfrm>
            <a:off x="6858000" y="2888903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TERAZ</a:t>
            </a:r>
            <a:endParaRPr lang="en-US" sz="1400" dirty="0"/>
          </a:p>
        </p:txBody>
      </p:sp>
      <p:sp>
        <p:nvSpPr>
          <p:cNvPr id="42" name="Text 15">
            <a:extLst>
              <a:ext uri="{FF2B5EF4-FFF2-40B4-BE49-F238E27FC236}">
                <a16:creationId xmlns:a16="http://schemas.microsoft.com/office/drawing/2014/main" id="{429FF5A7-0501-050D-DB27-E50A68AEACE3}"/>
              </a:ext>
            </a:extLst>
          </p:cNvPr>
          <p:cNvSpPr/>
          <p:nvPr/>
        </p:nvSpPr>
        <p:spPr>
          <a:xfrm>
            <a:off x="6858000" y="3227231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Akcja z klubami </a:t>
            </a:r>
            <a:r>
              <a:rPr lang="en-US" sz="1200" dirty="0" err="1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żużlowymi</a:t>
            </a: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  <a:r>
              <a:rPr lang="pl-PL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właśnie </a:t>
            </a: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trwa — pierwsze aktywacje w toku</a:t>
            </a:r>
            <a:endParaRPr lang="en-US" sz="1200" dirty="0"/>
          </a:p>
        </p:txBody>
      </p:sp>
      <p:sp>
        <p:nvSpPr>
          <p:cNvPr id="46" name="Shape 16">
            <a:extLst>
              <a:ext uri="{FF2B5EF4-FFF2-40B4-BE49-F238E27FC236}">
                <a16:creationId xmlns:a16="http://schemas.microsoft.com/office/drawing/2014/main" id="{397DD887-314D-BCCA-BF3A-A48ECE2BC410}"/>
              </a:ext>
            </a:extLst>
          </p:cNvPr>
          <p:cNvSpPr/>
          <p:nvPr/>
        </p:nvSpPr>
        <p:spPr>
          <a:xfrm>
            <a:off x="6400800" y="3803303"/>
            <a:ext cx="320040" cy="320040"/>
          </a:xfrm>
          <a:prstGeom prst="ellipse">
            <a:avLst/>
          </a:prstGeom>
          <a:solidFill>
            <a:srgbClr val="2E5A56"/>
          </a:solidFill>
          <a:ln/>
        </p:spPr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8B957B61-7031-D356-0CAB-6C92A395DFF8}"/>
              </a:ext>
            </a:extLst>
          </p:cNvPr>
          <p:cNvSpPr/>
          <p:nvPr/>
        </p:nvSpPr>
        <p:spPr>
          <a:xfrm>
            <a:off x="6400800" y="380330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00" dirty="0"/>
          </a:p>
        </p:txBody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6D197DF3-228C-39B4-361A-70CFE85FDC14}"/>
              </a:ext>
            </a:extLst>
          </p:cNvPr>
          <p:cNvSpPr/>
          <p:nvPr/>
        </p:nvSpPr>
        <p:spPr>
          <a:xfrm>
            <a:off x="6858000" y="3757583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LISTOPAD</a:t>
            </a:r>
            <a:endParaRPr lang="en-US" sz="1400" dirty="0"/>
          </a:p>
        </p:txBody>
      </p:sp>
      <p:sp>
        <p:nvSpPr>
          <p:cNvPr id="58" name="Text 19">
            <a:extLst>
              <a:ext uri="{FF2B5EF4-FFF2-40B4-BE49-F238E27FC236}">
                <a16:creationId xmlns:a16="http://schemas.microsoft.com/office/drawing/2014/main" id="{9F28EE82-E1D9-456E-00BC-E4BC5112EA2A}"/>
              </a:ext>
            </a:extLst>
          </p:cNvPr>
          <p:cNvSpPr/>
          <p:nvPr/>
        </p:nvSpPr>
        <p:spPr>
          <a:xfrm>
            <a:off x="6858000" y="4095911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Kolejna fala działań — nowe lokalizacje i promocje</a:t>
            </a:r>
            <a:endParaRPr lang="en-US" sz="1200" dirty="0"/>
          </a:p>
        </p:txBody>
      </p:sp>
      <p:sp>
        <p:nvSpPr>
          <p:cNvPr id="61" name="Shape 20">
            <a:extLst>
              <a:ext uri="{FF2B5EF4-FFF2-40B4-BE49-F238E27FC236}">
                <a16:creationId xmlns:a16="http://schemas.microsoft.com/office/drawing/2014/main" id="{9037F7E1-5E19-9F8D-02E1-4A90A03D692A}"/>
              </a:ext>
            </a:extLst>
          </p:cNvPr>
          <p:cNvSpPr/>
          <p:nvPr/>
        </p:nvSpPr>
        <p:spPr>
          <a:xfrm>
            <a:off x="6400800" y="4671983"/>
            <a:ext cx="320040" cy="320040"/>
          </a:xfrm>
          <a:prstGeom prst="ellipse">
            <a:avLst/>
          </a:prstGeom>
          <a:solidFill>
            <a:srgbClr val="2E5A56"/>
          </a:solidFill>
          <a:ln/>
        </p:spPr>
      </p:sp>
      <p:sp>
        <p:nvSpPr>
          <p:cNvPr id="64" name="Text 21">
            <a:extLst>
              <a:ext uri="{FF2B5EF4-FFF2-40B4-BE49-F238E27FC236}">
                <a16:creationId xmlns:a16="http://schemas.microsoft.com/office/drawing/2014/main" id="{511CE741-62C2-A5F4-D6A1-1F29FB63A46D}"/>
              </a:ext>
            </a:extLst>
          </p:cNvPr>
          <p:cNvSpPr/>
          <p:nvPr/>
        </p:nvSpPr>
        <p:spPr>
          <a:xfrm>
            <a:off x="6400800" y="467198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400" dirty="0"/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052D5117-8252-AC2E-DB50-358AADAC51A6}"/>
              </a:ext>
            </a:extLst>
          </p:cNvPr>
          <p:cNvSpPr/>
          <p:nvPr/>
        </p:nvSpPr>
        <p:spPr>
          <a:xfrm>
            <a:off x="6858000" y="4626263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GRUDZIEŃ</a:t>
            </a:r>
            <a:endParaRPr lang="en-US" sz="1400" dirty="0"/>
          </a:p>
        </p:txBody>
      </p:sp>
      <p:sp>
        <p:nvSpPr>
          <p:cNvPr id="68" name="Text 23">
            <a:extLst>
              <a:ext uri="{FF2B5EF4-FFF2-40B4-BE49-F238E27FC236}">
                <a16:creationId xmlns:a16="http://schemas.microsoft.com/office/drawing/2014/main" id="{CC569D21-CFB2-4DC5-017C-F90A96A293B6}"/>
              </a:ext>
            </a:extLst>
          </p:cNvPr>
          <p:cNvSpPr/>
          <p:nvPr/>
        </p:nvSpPr>
        <p:spPr>
          <a:xfrm>
            <a:off x="6858000" y="4964591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Zamknięcie roku mocnym akcentem sprzedażowym</a:t>
            </a:r>
            <a:endParaRPr lang="en-US" sz="1200" dirty="0"/>
          </a:p>
        </p:txBody>
      </p:sp>
      <p:sp>
        <p:nvSpPr>
          <p:cNvPr id="70" name="Text 24">
            <a:extLst>
              <a:ext uri="{FF2B5EF4-FFF2-40B4-BE49-F238E27FC236}">
                <a16:creationId xmlns:a16="http://schemas.microsoft.com/office/drawing/2014/main" id="{39F63C3C-B1EE-BFAF-5D04-D912CA2A99F8}"/>
              </a:ext>
            </a:extLst>
          </p:cNvPr>
          <p:cNvSpPr/>
          <p:nvPr/>
        </p:nvSpPr>
        <p:spPr>
          <a:xfrm>
            <a:off x="640080" y="6043583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Cel jest niezmienny: stały ruch na Twojej stacji i lojalni klienci — przez cały rok, nie tylko sezonowo.</a:t>
            </a:r>
            <a:endParaRPr lang="en-US" sz="1450" dirty="0"/>
          </a:p>
        </p:txBody>
      </p:sp>
      <p:pic>
        <p:nvPicPr>
          <p:cNvPr id="74" name="Google Shape;150;p25">
            <a:extLst>
              <a:ext uri="{FF2B5EF4-FFF2-40B4-BE49-F238E27FC236}">
                <a16:creationId xmlns:a16="http://schemas.microsoft.com/office/drawing/2014/main" id="{38FB30C4-6B8A-D300-AAF3-A0C0A22A6B2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6158"/>
          <a:stretch/>
        </p:blipFill>
        <p:spPr>
          <a:xfrm>
            <a:off x="-7437" y="2157383"/>
            <a:ext cx="277333" cy="609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37755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69798">
        <p159:morph option="byObject"/>
      </p:transition>
    </mc:Choice>
    <mc:Fallback xmlns="">
      <p:transition spd="slow" advTm="69798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176F4155-DB60-7372-BA6A-79F913673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DF29C6BA-FD28-F95C-00F5-ABCEEA683751}"/>
              </a:ext>
            </a:extLst>
          </p:cNvPr>
          <p:cNvSpPr/>
          <p:nvPr/>
        </p:nvSpPr>
        <p:spPr>
          <a:xfrm>
            <a:off x="640080" y="237143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TO SIĘ DZIEJE WŁAŚNIE TERAZ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5BB6BAEE-4376-B1E5-9D94-E9D1EE843D24}"/>
              </a:ext>
            </a:extLst>
          </p:cNvPr>
          <p:cNvSpPr/>
          <p:nvPr/>
        </p:nvSpPr>
        <p:spPr>
          <a:xfrm>
            <a:off x="640080" y="472277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4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Akcja trwa. I rośnie.</a:t>
            </a: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9508F09A-EDC0-2292-56E5-4C54250EA0B7}"/>
              </a:ext>
            </a:extLst>
          </p:cNvPr>
          <p:cNvSpPr/>
          <p:nvPr/>
        </p:nvSpPr>
        <p:spPr>
          <a:xfrm>
            <a:off x="640080" y="1158077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Już teraz pracujemy nad kolejnymi działaniami do końca roku — </a:t>
            </a:r>
            <a:endParaRPr lang="pl-PL" sz="1500" dirty="0">
              <a:solidFill>
                <a:schemeClr val="bg1"/>
              </a:solidFill>
              <a:latin typeface="Roboto Light" pitchFamily="34" charset="0"/>
              <a:ea typeface="Roboto Light" pitchFamily="34" charset="-122"/>
              <a:cs typeface="Roboto Light" pitchFamily="34" charset="-120"/>
            </a:endParaRPr>
          </a:p>
          <a:p>
            <a:pPr marL="0" indent="0">
              <a:buNone/>
            </a:pPr>
            <a:r>
              <a:rPr lang="en-US" sz="1500" dirty="0" err="1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wchodzimy</a:t>
            </a: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w zupełnie nowy sport.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E83B9366-BBA0-9AA0-8AD8-115F16F6F22D}"/>
              </a:ext>
            </a:extLst>
          </p:cNvPr>
          <p:cNvSpPr/>
          <p:nvPr/>
        </p:nvSpPr>
        <p:spPr>
          <a:xfrm>
            <a:off x="640080" y="2157383"/>
            <a:ext cx="5120640" cy="3657600"/>
          </a:xfrm>
          <a:prstGeom prst="rect">
            <a:avLst/>
          </a:prstGeom>
          <a:solidFill>
            <a:srgbClr val="2E5A56"/>
          </a:solidFill>
          <a:ln/>
        </p:spPr>
        <p:txBody>
          <a:bodyPr/>
          <a:lstStyle/>
          <a:p>
            <a:endParaRPr lang="pl-PL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CB7CA220-BB0C-2515-6590-2477DF2E639F}"/>
              </a:ext>
            </a:extLst>
          </p:cNvPr>
          <p:cNvSpPr/>
          <p:nvPr/>
        </p:nvSpPr>
        <p:spPr>
          <a:xfrm>
            <a:off x="1005840" y="2431703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NOWY OBSZAR</a:t>
            </a:r>
            <a:endParaRPr lang="en-US" sz="120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E05E2008-D087-E557-F123-4A5B62524D9D}"/>
              </a:ext>
            </a:extLst>
          </p:cNvPr>
          <p:cNvSpPr/>
          <p:nvPr/>
        </p:nvSpPr>
        <p:spPr>
          <a:xfrm>
            <a:off x="1005840" y="2797463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Motosport</a:t>
            </a:r>
            <a:r>
              <a:rPr lang="pl-PL" sz="26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sz="2600" b="1" dirty="0" err="1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żużel</a:t>
            </a:r>
            <a:r>
              <a:rPr lang="pl-PL" sz="26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 piłka kobieca</a:t>
            </a:r>
            <a:endParaRPr lang="en-US" sz="26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024A0333-E43B-10DC-E690-E7D8DEAF1AAE}"/>
              </a:ext>
            </a:extLst>
          </p:cNvPr>
          <p:cNvSpPr/>
          <p:nvPr/>
        </p:nvSpPr>
        <p:spPr>
          <a:xfrm>
            <a:off x="1005840" y="3437543"/>
            <a:ext cx="43891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E8E6E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Rozszerzamy kampanię poza piłkę nożną — na kluby żużlowe w nowych miastach i lokalizacjach.</a:t>
            </a:r>
            <a:endParaRPr lang="en-US" sz="1300" dirty="0"/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46160EC1-43A6-1FAA-5843-BF92E5631568}"/>
              </a:ext>
            </a:extLst>
          </p:cNvPr>
          <p:cNvSpPr/>
          <p:nvPr/>
        </p:nvSpPr>
        <p:spPr>
          <a:xfrm>
            <a:off x="1005840" y="4306223"/>
            <a:ext cx="4389120" cy="0"/>
          </a:xfrm>
          <a:prstGeom prst="line">
            <a:avLst/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CD8E0413-000B-06CD-0C2E-ECAAE363E6E0}"/>
              </a:ext>
            </a:extLst>
          </p:cNvPr>
          <p:cNvSpPr/>
          <p:nvPr/>
        </p:nvSpPr>
        <p:spPr>
          <a:xfrm>
            <a:off x="1005840" y="4489103"/>
            <a:ext cx="4389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ZAANGAŻOWANE KLUBY</a:t>
            </a:r>
            <a:endParaRPr lang="en-US" sz="11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5C678F25-D7EE-B685-F35C-303B6640193B}"/>
              </a:ext>
            </a:extLst>
          </p:cNvPr>
          <p:cNvSpPr/>
          <p:nvPr/>
        </p:nvSpPr>
        <p:spPr>
          <a:xfrm>
            <a:off x="1005840" y="4854863"/>
            <a:ext cx="4389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Falubaz Zielona Góra  ·  Stal Gorzów  ·  Żużel Poznań</a:t>
            </a:r>
            <a:endParaRPr lang="en-US" sz="150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7C98C7AD-86A6-3475-32DB-3CD61B764E59}"/>
              </a:ext>
            </a:extLst>
          </p:cNvPr>
          <p:cNvSpPr/>
          <p:nvPr/>
        </p:nvSpPr>
        <p:spPr>
          <a:xfrm>
            <a:off x="6035040" y="2157383"/>
            <a:ext cx="5486400" cy="3657600"/>
          </a:xfrm>
          <a:prstGeom prst="rect">
            <a:avLst/>
          </a:prstGeom>
          <a:solidFill>
            <a:srgbClr val="F7F5F2"/>
          </a:solidFill>
          <a:ln/>
        </p:spPr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7B805776-11EB-601C-5071-C6F86677CDC3}"/>
              </a:ext>
            </a:extLst>
          </p:cNvPr>
          <p:cNvSpPr/>
          <p:nvPr/>
        </p:nvSpPr>
        <p:spPr>
          <a:xfrm>
            <a:off x="6400800" y="2431703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HARMONOGRAM</a:t>
            </a:r>
            <a:endParaRPr lang="en-US" sz="1200" dirty="0"/>
          </a:p>
        </p:txBody>
      </p:sp>
      <p:sp>
        <p:nvSpPr>
          <p:cNvPr id="34" name="Shape 12">
            <a:extLst>
              <a:ext uri="{FF2B5EF4-FFF2-40B4-BE49-F238E27FC236}">
                <a16:creationId xmlns:a16="http://schemas.microsoft.com/office/drawing/2014/main" id="{00CCC2EB-8C3E-4E3F-7498-16EF0C8AEEC6}"/>
              </a:ext>
            </a:extLst>
          </p:cNvPr>
          <p:cNvSpPr/>
          <p:nvPr/>
        </p:nvSpPr>
        <p:spPr>
          <a:xfrm>
            <a:off x="6400800" y="2934623"/>
            <a:ext cx="320040" cy="320040"/>
          </a:xfrm>
          <a:prstGeom prst="ellipse">
            <a:avLst/>
          </a:prstGeom>
          <a:solidFill>
            <a:srgbClr val="F8B332"/>
          </a:solidFill>
          <a:ln/>
        </p:spPr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0E1A6CA4-047F-535D-AB10-8346FF8B3F50}"/>
              </a:ext>
            </a:extLst>
          </p:cNvPr>
          <p:cNvSpPr/>
          <p:nvPr/>
        </p:nvSpPr>
        <p:spPr>
          <a:xfrm>
            <a:off x="6400800" y="293462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00" dirty="0"/>
          </a:p>
        </p:txBody>
      </p:sp>
      <p:sp>
        <p:nvSpPr>
          <p:cNvPr id="39" name="Text 14">
            <a:extLst>
              <a:ext uri="{FF2B5EF4-FFF2-40B4-BE49-F238E27FC236}">
                <a16:creationId xmlns:a16="http://schemas.microsoft.com/office/drawing/2014/main" id="{2BB8B913-7300-D5C0-9702-0C5143A3EE92}"/>
              </a:ext>
            </a:extLst>
          </p:cNvPr>
          <p:cNvSpPr/>
          <p:nvPr/>
        </p:nvSpPr>
        <p:spPr>
          <a:xfrm>
            <a:off x="6858000" y="2888903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TERAZ</a:t>
            </a:r>
            <a:endParaRPr lang="en-US" sz="1400" dirty="0"/>
          </a:p>
        </p:txBody>
      </p:sp>
      <p:sp>
        <p:nvSpPr>
          <p:cNvPr id="42" name="Text 15">
            <a:extLst>
              <a:ext uri="{FF2B5EF4-FFF2-40B4-BE49-F238E27FC236}">
                <a16:creationId xmlns:a16="http://schemas.microsoft.com/office/drawing/2014/main" id="{70E61928-2930-F1AD-DA73-23D6DBA3CBA8}"/>
              </a:ext>
            </a:extLst>
          </p:cNvPr>
          <p:cNvSpPr/>
          <p:nvPr/>
        </p:nvSpPr>
        <p:spPr>
          <a:xfrm>
            <a:off x="6858000" y="3227231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Akcja z klubami </a:t>
            </a:r>
            <a:r>
              <a:rPr lang="en-US" sz="1200" dirty="0" err="1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żużlowymi</a:t>
            </a: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</a:t>
            </a:r>
            <a:r>
              <a:rPr lang="pl-PL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właśnie </a:t>
            </a: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trwa — pierwsze aktywacje w toku</a:t>
            </a:r>
            <a:endParaRPr lang="en-US" sz="1200" dirty="0"/>
          </a:p>
        </p:txBody>
      </p:sp>
      <p:sp>
        <p:nvSpPr>
          <p:cNvPr id="46" name="Shape 16">
            <a:extLst>
              <a:ext uri="{FF2B5EF4-FFF2-40B4-BE49-F238E27FC236}">
                <a16:creationId xmlns:a16="http://schemas.microsoft.com/office/drawing/2014/main" id="{22F0B8B1-DBF0-5E9E-9C7E-C8440813F2AF}"/>
              </a:ext>
            </a:extLst>
          </p:cNvPr>
          <p:cNvSpPr/>
          <p:nvPr/>
        </p:nvSpPr>
        <p:spPr>
          <a:xfrm>
            <a:off x="6400800" y="3803303"/>
            <a:ext cx="320040" cy="320040"/>
          </a:xfrm>
          <a:prstGeom prst="ellipse">
            <a:avLst/>
          </a:prstGeom>
          <a:solidFill>
            <a:srgbClr val="2E5A56"/>
          </a:solidFill>
          <a:ln/>
        </p:spPr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2D9CD8A5-084D-5C3F-030F-25AC7B0ED0A7}"/>
              </a:ext>
            </a:extLst>
          </p:cNvPr>
          <p:cNvSpPr/>
          <p:nvPr/>
        </p:nvSpPr>
        <p:spPr>
          <a:xfrm>
            <a:off x="6400800" y="380330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00" dirty="0"/>
          </a:p>
        </p:txBody>
      </p:sp>
      <p:sp>
        <p:nvSpPr>
          <p:cNvPr id="54" name="Text 18">
            <a:extLst>
              <a:ext uri="{FF2B5EF4-FFF2-40B4-BE49-F238E27FC236}">
                <a16:creationId xmlns:a16="http://schemas.microsoft.com/office/drawing/2014/main" id="{CD744340-945E-BD72-CCAE-8FC160193528}"/>
              </a:ext>
            </a:extLst>
          </p:cNvPr>
          <p:cNvSpPr/>
          <p:nvPr/>
        </p:nvSpPr>
        <p:spPr>
          <a:xfrm>
            <a:off x="6858000" y="3757583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LISTOPAD</a:t>
            </a:r>
            <a:endParaRPr lang="en-US" sz="1400" dirty="0"/>
          </a:p>
        </p:txBody>
      </p:sp>
      <p:sp>
        <p:nvSpPr>
          <p:cNvPr id="58" name="Text 19">
            <a:extLst>
              <a:ext uri="{FF2B5EF4-FFF2-40B4-BE49-F238E27FC236}">
                <a16:creationId xmlns:a16="http://schemas.microsoft.com/office/drawing/2014/main" id="{51D71978-1265-84F4-F808-828E7D85D216}"/>
              </a:ext>
            </a:extLst>
          </p:cNvPr>
          <p:cNvSpPr/>
          <p:nvPr/>
        </p:nvSpPr>
        <p:spPr>
          <a:xfrm>
            <a:off x="6858000" y="4095911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Kolejna fala działań — nowe lokalizacje i promocje</a:t>
            </a:r>
            <a:endParaRPr lang="en-US" sz="1200" dirty="0"/>
          </a:p>
        </p:txBody>
      </p:sp>
      <p:sp>
        <p:nvSpPr>
          <p:cNvPr id="61" name="Shape 20">
            <a:extLst>
              <a:ext uri="{FF2B5EF4-FFF2-40B4-BE49-F238E27FC236}">
                <a16:creationId xmlns:a16="http://schemas.microsoft.com/office/drawing/2014/main" id="{410110EF-8CF2-7109-76E9-1E79EF15C965}"/>
              </a:ext>
            </a:extLst>
          </p:cNvPr>
          <p:cNvSpPr/>
          <p:nvPr/>
        </p:nvSpPr>
        <p:spPr>
          <a:xfrm>
            <a:off x="6400800" y="4671983"/>
            <a:ext cx="320040" cy="320040"/>
          </a:xfrm>
          <a:prstGeom prst="ellipse">
            <a:avLst/>
          </a:prstGeom>
          <a:solidFill>
            <a:srgbClr val="2E5A56"/>
          </a:solidFill>
          <a:ln/>
        </p:spPr>
      </p:sp>
      <p:sp>
        <p:nvSpPr>
          <p:cNvPr id="64" name="Text 21">
            <a:extLst>
              <a:ext uri="{FF2B5EF4-FFF2-40B4-BE49-F238E27FC236}">
                <a16:creationId xmlns:a16="http://schemas.microsoft.com/office/drawing/2014/main" id="{DC3A9650-3FE2-4807-216F-8844A022F382}"/>
              </a:ext>
            </a:extLst>
          </p:cNvPr>
          <p:cNvSpPr/>
          <p:nvPr/>
        </p:nvSpPr>
        <p:spPr>
          <a:xfrm>
            <a:off x="6400800" y="4671983"/>
            <a:ext cx="320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400" dirty="0"/>
          </a:p>
        </p:txBody>
      </p:sp>
      <p:sp>
        <p:nvSpPr>
          <p:cNvPr id="66" name="Text 22">
            <a:extLst>
              <a:ext uri="{FF2B5EF4-FFF2-40B4-BE49-F238E27FC236}">
                <a16:creationId xmlns:a16="http://schemas.microsoft.com/office/drawing/2014/main" id="{2F5A98FB-7951-D2D9-D4A8-32671A8D023A}"/>
              </a:ext>
            </a:extLst>
          </p:cNvPr>
          <p:cNvSpPr/>
          <p:nvPr/>
        </p:nvSpPr>
        <p:spPr>
          <a:xfrm>
            <a:off x="6858000" y="4626263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GRUDZIEŃ</a:t>
            </a:r>
            <a:endParaRPr lang="en-US" sz="1400" dirty="0"/>
          </a:p>
        </p:txBody>
      </p:sp>
      <p:sp>
        <p:nvSpPr>
          <p:cNvPr id="68" name="Text 23">
            <a:extLst>
              <a:ext uri="{FF2B5EF4-FFF2-40B4-BE49-F238E27FC236}">
                <a16:creationId xmlns:a16="http://schemas.microsoft.com/office/drawing/2014/main" id="{83CD6EE2-A702-E70C-4442-E3F04836CA1F}"/>
              </a:ext>
            </a:extLst>
          </p:cNvPr>
          <p:cNvSpPr/>
          <p:nvPr/>
        </p:nvSpPr>
        <p:spPr>
          <a:xfrm>
            <a:off x="6858000" y="4964591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6B6B66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Zamknięcie roku mocnym akcentem sprzedażowym</a:t>
            </a:r>
            <a:endParaRPr lang="en-US" sz="1200" dirty="0"/>
          </a:p>
        </p:txBody>
      </p:sp>
      <p:sp>
        <p:nvSpPr>
          <p:cNvPr id="70" name="Text 24">
            <a:extLst>
              <a:ext uri="{FF2B5EF4-FFF2-40B4-BE49-F238E27FC236}">
                <a16:creationId xmlns:a16="http://schemas.microsoft.com/office/drawing/2014/main" id="{CC379F61-DFF0-35CB-4B3D-BC4CDFFC70AC}"/>
              </a:ext>
            </a:extLst>
          </p:cNvPr>
          <p:cNvSpPr/>
          <p:nvPr/>
        </p:nvSpPr>
        <p:spPr>
          <a:xfrm>
            <a:off x="640080" y="6043583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2E5A56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Cel jest niezmienny: stały ruch na Twojej stacji i lojalni klienci — przez cały rok, nie tylko sezonowo.</a:t>
            </a:r>
            <a:endParaRPr lang="en-US" sz="1450" dirty="0"/>
          </a:p>
        </p:txBody>
      </p:sp>
      <p:pic>
        <p:nvPicPr>
          <p:cNvPr id="74" name="Google Shape;150;p25">
            <a:extLst>
              <a:ext uri="{FF2B5EF4-FFF2-40B4-BE49-F238E27FC236}">
                <a16:creationId xmlns:a16="http://schemas.microsoft.com/office/drawing/2014/main" id="{9CC0739D-8004-D957-CA45-94D12884367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6158"/>
          <a:stretch/>
        </p:blipFill>
        <p:spPr>
          <a:xfrm>
            <a:off x="-7437" y="2157383"/>
            <a:ext cx="277333" cy="609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fragment">
            <a:hlinkClick r:id="" action="ppaction://media"/>
            <a:extLst>
              <a:ext uri="{FF2B5EF4-FFF2-40B4-BE49-F238E27FC236}">
                <a16:creationId xmlns:a16="http://schemas.microsoft.com/office/drawing/2014/main" id="{3C68807A-9987-4830-D105-21A467E2A0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746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9798">
        <p159:morph option="byObject"/>
      </p:transition>
    </mc:Choice>
    <mc:Fallback>
      <p:transition spd="slow" advTm="697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>
          <a:extLst>
            <a:ext uri="{FF2B5EF4-FFF2-40B4-BE49-F238E27FC236}">
              <a16:creationId xmlns:a16="http://schemas.microsoft.com/office/drawing/2014/main" id="{A36B915C-88E7-1F1A-0D41-FE2ACEA7C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CC893838-AEE2-D4EF-EACE-6DE45BFA0526}"/>
              </a:ext>
            </a:extLst>
          </p:cNvPr>
          <p:cNvSpPr/>
          <p:nvPr/>
        </p:nvSpPr>
        <p:spPr>
          <a:xfrm>
            <a:off x="640080" y="198439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00" dirty="0">
                <a:solidFill>
                  <a:srgbClr val="F8B332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NASTĘPNY KROK</a:t>
            </a:r>
            <a:endParaRPr lang="en-US" sz="1200" dirty="0">
              <a:solidFill>
                <a:srgbClr val="F8B33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0DADC60F-D93A-22DA-BEA6-967C1B9D6966}"/>
              </a:ext>
            </a:extLst>
          </p:cNvPr>
          <p:cNvSpPr/>
          <p:nvPr/>
        </p:nvSpPr>
        <p:spPr>
          <a:xfrm>
            <a:off x="640080" y="564199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Jak dołączyć do </a:t>
            </a:r>
            <a:r>
              <a:rPr lang="pl-PL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kampanii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AE83B92C-5867-A647-206A-F63398F770F1}"/>
              </a:ext>
            </a:extLst>
          </p:cNvPr>
          <p:cNvSpPr/>
          <p:nvPr/>
        </p:nvSpPr>
        <p:spPr>
          <a:xfrm>
            <a:off x="640080" y="1204279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Kolejne mecze i kluby już w planach na drugą połowę sezonu.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E6C2E8B8-3D50-B723-33E4-5542BE8B945A}"/>
              </a:ext>
            </a:extLst>
          </p:cNvPr>
          <p:cNvSpPr/>
          <p:nvPr/>
        </p:nvSpPr>
        <p:spPr>
          <a:xfrm>
            <a:off x="640080" y="2971732"/>
            <a:ext cx="3520440" cy="320040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543E91B0-7A04-0B48-2D1E-BE200A4A81B5}"/>
              </a:ext>
            </a:extLst>
          </p:cNvPr>
          <p:cNvSpPr/>
          <p:nvPr/>
        </p:nvSpPr>
        <p:spPr>
          <a:xfrm>
            <a:off x="960120" y="3246052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3800" dirty="0"/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C23AEF99-FDDC-6CDA-89A4-84A72247A313}"/>
              </a:ext>
            </a:extLst>
          </p:cNvPr>
          <p:cNvSpPr/>
          <p:nvPr/>
        </p:nvSpPr>
        <p:spPr>
          <a:xfrm>
            <a:off x="960120" y="4206172"/>
            <a:ext cx="2880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Zgłoś swoją stację</a:t>
            </a:r>
            <a:endParaRPr lang="en-US" sz="160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8082E345-1D42-79AF-FC93-93428CE3E830}"/>
              </a:ext>
            </a:extLst>
          </p:cNvPr>
          <p:cNvSpPr/>
          <p:nvPr/>
        </p:nvSpPr>
        <p:spPr>
          <a:xfrm>
            <a:off x="960120" y="4937692"/>
            <a:ext cx="2880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przez centralę AVIA lub bezpośrednio do zespołu AdSports</a:t>
            </a:r>
            <a:endParaRPr lang="en-US" sz="1200" dirty="0"/>
          </a:p>
        </p:txBody>
      </p:sp>
      <p:sp>
        <p:nvSpPr>
          <p:cNvPr id="30" name="Shape 7">
            <a:extLst>
              <a:ext uri="{FF2B5EF4-FFF2-40B4-BE49-F238E27FC236}">
                <a16:creationId xmlns:a16="http://schemas.microsoft.com/office/drawing/2014/main" id="{BAA449D0-E7A9-A5AA-D8EC-291AF1CCE815}"/>
              </a:ext>
            </a:extLst>
          </p:cNvPr>
          <p:cNvSpPr/>
          <p:nvPr/>
        </p:nvSpPr>
        <p:spPr>
          <a:xfrm>
            <a:off x="4389120" y="2971732"/>
            <a:ext cx="3520440" cy="3200400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33" name="Text 8">
            <a:extLst>
              <a:ext uri="{FF2B5EF4-FFF2-40B4-BE49-F238E27FC236}">
                <a16:creationId xmlns:a16="http://schemas.microsoft.com/office/drawing/2014/main" id="{97B1B1D7-B96A-026D-6E5C-1493B8BFDF10}"/>
              </a:ext>
            </a:extLst>
          </p:cNvPr>
          <p:cNvSpPr/>
          <p:nvPr/>
        </p:nvSpPr>
        <p:spPr>
          <a:xfrm>
            <a:off x="4709160" y="3246052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8B33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3800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15350BEE-4A30-EF68-8508-2A036E8F4B6F}"/>
              </a:ext>
            </a:extLst>
          </p:cNvPr>
          <p:cNvSpPr/>
          <p:nvPr/>
        </p:nvSpPr>
        <p:spPr>
          <a:xfrm>
            <a:off x="4709160" y="4206172"/>
            <a:ext cx="2880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dirty="0" err="1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Otrzymaj</a:t>
            </a:r>
            <a:r>
              <a:rPr lang="en-US" sz="16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 </a:t>
            </a:r>
            <a:r>
              <a:rPr lang="pl-PL" sz="16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informacje i gotowe </a:t>
            </a:r>
          </a:p>
          <a:p>
            <a:pPr marL="0" indent="0">
              <a:lnSpc>
                <a:spcPts val="1900"/>
              </a:lnSpc>
              <a:buNone/>
            </a:pPr>
            <a:r>
              <a:rPr lang="pl-PL" sz="160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</a:rPr>
              <a:t>materiały</a:t>
            </a:r>
            <a:endParaRPr lang="en-US" sz="1600" dirty="0"/>
          </a:p>
        </p:txBody>
      </p:sp>
      <p:sp>
        <p:nvSpPr>
          <p:cNvPr id="40" name="Text 10">
            <a:extLst>
              <a:ext uri="{FF2B5EF4-FFF2-40B4-BE49-F238E27FC236}">
                <a16:creationId xmlns:a16="http://schemas.microsoft.com/office/drawing/2014/main" id="{2CC502BB-38CD-095B-15E0-211375AF4B53}"/>
              </a:ext>
            </a:extLst>
          </p:cNvPr>
          <p:cNvSpPr/>
          <p:nvPr/>
        </p:nvSpPr>
        <p:spPr>
          <a:xfrm>
            <a:off x="4709160" y="4937692"/>
            <a:ext cx="2880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kody rabatowe, plakaty i grafiki do social media — zero pracy własnej</a:t>
            </a:r>
            <a:endParaRPr lang="en-US" sz="1200" dirty="0"/>
          </a:p>
        </p:txBody>
      </p:sp>
      <p:sp>
        <p:nvSpPr>
          <p:cNvPr id="43" name="Shape 11">
            <a:extLst>
              <a:ext uri="{FF2B5EF4-FFF2-40B4-BE49-F238E27FC236}">
                <a16:creationId xmlns:a16="http://schemas.microsoft.com/office/drawing/2014/main" id="{9EB61CD3-D20A-CB27-9718-447300EB7EFB}"/>
              </a:ext>
            </a:extLst>
          </p:cNvPr>
          <p:cNvSpPr/>
          <p:nvPr/>
        </p:nvSpPr>
        <p:spPr>
          <a:xfrm>
            <a:off x="8138160" y="2971732"/>
            <a:ext cx="3520440" cy="3200400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45" name="Text 12">
            <a:extLst>
              <a:ext uri="{FF2B5EF4-FFF2-40B4-BE49-F238E27FC236}">
                <a16:creationId xmlns:a16="http://schemas.microsoft.com/office/drawing/2014/main" id="{09CB54EF-FD26-98B7-03FB-AFF9C8682E9F}"/>
              </a:ext>
            </a:extLst>
          </p:cNvPr>
          <p:cNvSpPr/>
          <p:nvPr/>
        </p:nvSpPr>
        <p:spPr>
          <a:xfrm>
            <a:off x="8458200" y="3246052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6322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3800" dirty="0"/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EDFC25FA-BB6C-95E4-DE42-1851CEB15045}"/>
              </a:ext>
            </a:extLst>
          </p:cNvPr>
          <p:cNvSpPr/>
          <p:nvPr/>
        </p:nvSpPr>
        <p:spPr>
          <a:xfrm>
            <a:off x="8458200" y="4206172"/>
            <a:ext cx="2880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dirty="0">
                <a:solidFill>
                  <a:srgbClr val="16322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Ciesz się większym ruchem</a:t>
            </a:r>
            <a:endParaRPr lang="en-US" sz="1600" dirty="0"/>
          </a:p>
        </p:txBody>
      </p:sp>
      <p:sp>
        <p:nvSpPr>
          <p:cNvPr id="51" name="Text 14">
            <a:extLst>
              <a:ext uri="{FF2B5EF4-FFF2-40B4-BE49-F238E27FC236}">
                <a16:creationId xmlns:a16="http://schemas.microsoft.com/office/drawing/2014/main" id="{FC4C4E27-EBBD-00C8-AC29-074AE5BB8391}"/>
              </a:ext>
            </a:extLst>
          </p:cNvPr>
          <p:cNvSpPr/>
          <p:nvPr/>
        </p:nvSpPr>
        <p:spPr>
          <a:xfrm>
            <a:off x="8458200" y="4937692"/>
            <a:ext cx="28803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3D3D3D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i zaproszeniami na kolejne mecze oraz eventy klubowe</a:t>
            </a:r>
            <a:endParaRPr lang="en-US" sz="1200" dirty="0"/>
          </a:p>
        </p:txBody>
      </p:sp>
      <p:sp>
        <p:nvSpPr>
          <p:cNvPr id="53" name="Shape 3">
            <a:extLst>
              <a:ext uri="{FF2B5EF4-FFF2-40B4-BE49-F238E27FC236}">
                <a16:creationId xmlns:a16="http://schemas.microsoft.com/office/drawing/2014/main" id="{F944FBCD-0283-8BC6-BDF6-04E012CAA027}"/>
              </a:ext>
            </a:extLst>
          </p:cNvPr>
          <p:cNvSpPr/>
          <p:nvPr/>
        </p:nvSpPr>
        <p:spPr>
          <a:xfrm>
            <a:off x="640079" y="2903624"/>
            <a:ext cx="3520439" cy="68108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56" name="Shape 3">
            <a:extLst>
              <a:ext uri="{FF2B5EF4-FFF2-40B4-BE49-F238E27FC236}">
                <a16:creationId xmlns:a16="http://schemas.microsoft.com/office/drawing/2014/main" id="{A435BB61-5329-61A8-7AFC-390D840B4A24}"/>
              </a:ext>
            </a:extLst>
          </p:cNvPr>
          <p:cNvSpPr/>
          <p:nvPr/>
        </p:nvSpPr>
        <p:spPr>
          <a:xfrm>
            <a:off x="4389121" y="2906227"/>
            <a:ext cx="3520439" cy="68108"/>
          </a:xfrm>
          <a:prstGeom prst="rect">
            <a:avLst/>
          </a:prstGeom>
          <a:solidFill>
            <a:srgbClr val="F8B332"/>
          </a:solidFill>
          <a:ln/>
        </p:spPr>
      </p:sp>
      <p:sp>
        <p:nvSpPr>
          <p:cNvPr id="59" name="Shape 3">
            <a:extLst>
              <a:ext uri="{FF2B5EF4-FFF2-40B4-BE49-F238E27FC236}">
                <a16:creationId xmlns:a16="http://schemas.microsoft.com/office/drawing/2014/main" id="{E5769A6A-6210-DD66-3DDC-B06C140A9832}"/>
              </a:ext>
            </a:extLst>
          </p:cNvPr>
          <p:cNvSpPr/>
          <p:nvPr/>
        </p:nvSpPr>
        <p:spPr>
          <a:xfrm>
            <a:off x="8138160" y="2903624"/>
            <a:ext cx="3520439" cy="68108"/>
          </a:xfrm>
          <a:prstGeom prst="rect">
            <a:avLst/>
          </a:prstGeom>
          <a:solidFill>
            <a:srgbClr val="2E5A56"/>
          </a:solidFill>
          <a:ln/>
        </p:spPr>
      </p:sp>
      <p:sp>
        <p:nvSpPr>
          <p:cNvPr id="62" name="Text 1">
            <a:extLst>
              <a:ext uri="{FF2B5EF4-FFF2-40B4-BE49-F238E27FC236}">
                <a16:creationId xmlns:a16="http://schemas.microsoft.com/office/drawing/2014/main" id="{784405A9-6D9C-57A4-DC66-6FB09D473B4B}"/>
              </a:ext>
            </a:extLst>
          </p:cNvPr>
          <p:cNvSpPr/>
          <p:nvPr/>
        </p:nvSpPr>
        <p:spPr>
          <a:xfrm>
            <a:off x="1363980" y="3382632"/>
            <a:ext cx="1082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pl-PL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Krok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5" name="Text 1">
            <a:extLst>
              <a:ext uri="{FF2B5EF4-FFF2-40B4-BE49-F238E27FC236}">
                <a16:creationId xmlns:a16="http://schemas.microsoft.com/office/drawing/2014/main" id="{7268A2C0-1383-5509-5A60-AE394B00B262}"/>
              </a:ext>
            </a:extLst>
          </p:cNvPr>
          <p:cNvSpPr/>
          <p:nvPr/>
        </p:nvSpPr>
        <p:spPr>
          <a:xfrm>
            <a:off x="5130382" y="3382632"/>
            <a:ext cx="1082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pl-PL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Krok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4BA2EED1-EFB7-B0F2-EBB2-4B70ED5810BE}"/>
              </a:ext>
            </a:extLst>
          </p:cNvPr>
          <p:cNvSpPr/>
          <p:nvPr/>
        </p:nvSpPr>
        <p:spPr>
          <a:xfrm>
            <a:off x="8869680" y="3429000"/>
            <a:ext cx="1082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pl-PL" sz="3200" b="1" dirty="0">
                <a:solidFill>
                  <a:schemeClr val="bg1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Krok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5" name="Obraz 74">
            <a:extLst>
              <a:ext uri="{FF2B5EF4-FFF2-40B4-BE49-F238E27FC236}">
                <a16:creationId xmlns:a16="http://schemas.microsoft.com/office/drawing/2014/main" id="{622ABE92-449D-982F-54B6-ADDCA4B64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9093" y="3187664"/>
            <a:ext cx="1390353" cy="972498"/>
          </a:xfrm>
          <a:prstGeom prst="rect">
            <a:avLst/>
          </a:prstGeom>
        </p:spPr>
      </p:pic>
      <p:pic>
        <p:nvPicPr>
          <p:cNvPr id="77" name="Obraz 76">
            <a:extLst>
              <a:ext uri="{FF2B5EF4-FFF2-40B4-BE49-F238E27FC236}">
                <a16:creationId xmlns:a16="http://schemas.microsoft.com/office/drawing/2014/main" id="{8DFF2D54-C982-6A72-8913-DB0359127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022" y="3141654"/>
            <a:ext cx="1390353" cy="972498"/>
          </a:xfrm>
          <a:prstGeom prst="rect">
            <a:avLst/>
          </a:prstGeom>
        </p:spPr>
      </p:pic>
      <p:pic>
        <p:nvPicPr>
          <p:cNvPr id="79" name="Obraz 78">
            <a:extLst>
              <a:ext uri="{FF2B5EF4-FFF2-40B4-BE49-F238E27FC236}">
                <a16:creationId xmlns:a16="http://schemas.microsoft.com/office/drawing/2014/main" id="{8E9EB2EB-8E67-1FB0-74C6-3F76F1263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0536" y="3003473"/>
            <a:ext cx="1052187" cy="1266777"/>
          </a:xfrm>
          <a:prstGeom prst="rect">
            <a:avLst/>
          </a:prstGeom>
        </p:spPr>
      </p:pic>
      <p:pic>
        <p:nvPicPr>
          <p:cNvPr id="81" name="Google Shape;150;p25">
            <a:extLst>
              <a:ext uri="{FF2B5EF4-FFF2-40B4-BE49-F238E27FC236}">
                <a16:creationId xmlns:a16="http://schemas.microsoft.com/office/drawing/2014/main" id="{3645BD8E-300C-5755-D11A-0AEB7036F7B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6158"/>
          <a:stretch/>
        </p:blipFill>
        <p:spPr>
          <a:xfrm>
            <a:off x="0" y="2906227"/>
            <a:ext cx="277333" cy="6093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52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25489">
        <p159:morph option="byObject"/>
      </p:transition>
    </mc:Choice>
    <mc:Fallback xmlns="">
      <p:transition spd="slow" advTm="25489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E5A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via_deck_v2/assets/pogon_stadium_clean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2E5A56">
              <a:alpha val="8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4480560"/>
            <a:ext cx="12188952" cy="2377440"/>
          </a:xfrm>
          <a:prstGeom prst="rect">
            <a:avLst/>
          </a:prstGeom>
          <a:solidFill>
            <a:srgbClr val="2E5A56">
              <a:alpha val="96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640080" y="45720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Gramy razem.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40080" y="53492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8B33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Dołącz do </a:t>
            </a:r>
            <a:r>
              <a:rPr lang="pl-PL" sz="1800" dirty="0">
                <a:solidFill>
                  <a:srgbClr val="F8B33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Avia GO</a:t>
            </a:r>
            <a:r>
              <a:rPr lang="en-US" sz="1800" dirty="0">
                <a:solidFill>
                  <a:srgbClr val="F8B33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 już dziś.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40080" y="617220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7F5F2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Bartosz Kwiatkowski  ·  +48 506 769 839  ·  b.kwiatkowski@adsports.pl  ·  adsports.pl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1475720" y="644652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</a:t>
            </a:r>
            <a:endParaRPr lang="en-US" sz="1000" dirty="0"/>
          </a:p>
        </p:txBody>
      </p:sp>
      <p:pic>
        <p:nvPicPr>
          <p:cNvPr id="13" name="freesound_community-referee-whistle-blow-gymnasium-6320">
            <a:hlinkClick r:id="" action="ppaction://media"/>
            <a:extLst>
              <a:ext uri="{FF2B5EF4-FFF2-40B4-BE49-F238E27FC236}">
                <a16:creationId xmlns:a16="http://schemas.microsoft.com/office/drawing/2014/main" id="{024E8327-3539-E2A5-AF3C-580CF0CA5D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91614" y="487363"/>
            <a:ext cx="487363" cy="487363"/>
          </a:xfrm>
          <a:prstGeom prst="rect">
            <a:avLst/>
          </a:prstGeom>
        </p:spPr>
      </p:pic>
      <p:pic>
        <p:nvPicPr>
          <p:cNvPr id="15" name="freesound_community-referee-whistle-blow-gymnasium-6320">
            <a:hlinkClick r:id="" action="ppaction://media"/>
            <a:extLst>
              <a:ext uri="{FF2B5EF4-FFF2-40B4-BE49-F238E27FC236}">
                <a16:creationId xmlns:a16="http://schemas.microsoft.com/office/drawing/2014/main" id="{5E02DACB-6A35-7EE6-8F83-30D4DB6D54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35295" y="1372216"/>
            <a:ext cx="487363" cy="487363"/>
          </a:xfrm>
          <a:prstGeom prst="rect">
            <a:avLst/>
          </a:prstGeom>
        </p:spPr>
      </p:pic>
      <p:pic>
        <p:nvPicPr>
          <p:cNvPr id="16" name="freesound_community-referee-whistle-blow-gymnasium-6320">
            <a:hlinkClick r:id="" action="ppaction://media"/>
            <a:extLst>
              <a:ext uri="{FF2B5EF4-FFF2-40B4-BE49-F238E27FC236}">
                <a16:creationId xmlns:a16="http://schemas.microsoft.com/office/drawing/2014/main" id="{A50C0AFD-F7E7-654D-066C-13D6531076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739579" y="2257069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413">
        <p159:morph option="byObject"/>
      </p:transition>
    </mc:Choice>
    <mc:Fallback xmlns="">
      <p:transition spd="slow" advTm="34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6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6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3"/>
        <p14:playEvt time="1000" objId="15"/>
        <p14:playEvt time="1750" objId="16"/>
        <p14:stopEvt time="3413" objId="13"/>
        <p14:stopEvt time="3413" objId="15"/>
        <p14:stopEvt time="3413" objId="16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|4.5|6.4|4|17.2|1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2460</TotalTime>
  <Words>2519</Words>
  <Application>Microsoft Office PowerPoint</Application>
  <PresentationFormat>Panoramiczny</PresentationFormat>
  <Paragraphs>417</Paragraphs>
  <Slides>27</Slides>
  <Notes>27</Notes>
  <HiddenSlides>0</HiddenSlides>
  <MMClips>7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5" baseType="lpstr">
      <vt:lpstr>Arial</vt:lpstr>
      <vt:lpstr>Muli</vt:lpstr>
      <vt:lpstr>Raleway</vt:lpstr>
      <vt:lpstr>Roboto</vt:lpstr>
      <vt:lpstr>Roboto Black</vt:lpstr>
      <vt:lpstr>Roboto Light</vt:lpstr>
      <vt:lpstr>Roboto Medium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Bartosz Kwiatkowski</cp:lastModifiedBy>
  <cp:revision>22</cp:revision>
  <dcterms:created xsi:type="dcterms:W3CDTF">2026-08-18T14:03:27Z</dcterms:created>
  <dcterms:modified xsi:type="dcterms:W3CDTF">2026-09-04T10:09:50Z</dcterms:modified>
</cp:coreProperties>
</file>